
<file path=[Content_Types].xml><?xml version="1.0" encoding="utf-8"?>
<Types xmlns="http://schemas.openxmlformats.org/package/2006/content-types">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75" r:id="rId2"/>
    <p:sldId id="285" r:id="rId3"/>
    <p:sldId id="266" r:id="rId4"/>
    <p:sldId id="286" r:id="rId5"/>
    <p:sldId id="276" r:id="rId6"/>
    <p:sldId id="277" r:id="rId7"/>
    <p:sldId id="278" r:id="rId8"/>
    <p:sldId id="269" r:id="rId9"/>
    <p:sldId id="279" r:id="rId10"/>
    <p:sldId id="283" r:id="rId11"/>
    <p:sldId id="273" r:id="rId12"/>
  </p:sldIdLst>
  <p:sldSz cx="12198350" cy="6858000"/>
  <p:notesSz cx="6858000" cy="9144000"/>
  <p:defaultText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4E"/>
    <a:srgbClr val="8CC63F"/>
    <a:srgbClr val="00823B"/>
    <a:srgbClr val="112638"/>
    <a:srgbClr val="0092D2"/>
    <a:srgbClr val="0B121D"/>
    <a:srgbClr val="005799"/>
    <a:srgbClr val="4D56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19" autoAdjust="0"/>
    <p:restoredTop sz="94762" autoAdjust="0"/>
  </p:normalViewPr>
  <p:slideViewPr>
    <p:cSldViewPr snapToGrid="0" snapToObjects="1">
      <p:cViewPr varScale="1">
        <p:scale>
          <a:sx n="106" d="100"/>
          <a:sy n="106" d="100"/>
        </p:scale>
        <p:origin x="1188" y="96"/>
      </p:cViewPr>
      <p:guideLst>
        <p:guide orient="horz" pos="2160"/>
        <p:guide pos="384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36A3A7-7498-8C4E-8CBB-03A4FD83E763}" type="datetimeFigureOut">
              <a:rPr lang="en-US" smtClean="0"/>
              <a:t>3/19/2024</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71DF5A-5B23-9246-A663-2C58AD44F991}" type="slidenum">
              <a:rPr lang="en-US" smtClean="0"/>
              <a:t>‹#›</a:t>
            </a:fld>
            <a:endParaRPr lang="en-US"/>
          </a:p>
        </p:txBody>
      </p:sp>
    </p:spTree>
    <p:extLst>
      <p:ext uri="{BB962C8B-B14F-4D97-AF65-F5344CB8AC3E}">
        <p14:creationId xmlns:p14="http://schemas.microsoft.com/office/powerpoint/2010/main" val="3609755629"/>
      </p:ext>
    </p:extLst>
  </p:cSld>
  <p:clrMap bg1="lt1" tx1="dk1" bg2="lt2" tx2="dk2" accent1="accent1" accent2="accent2" accent3="accent3" accent4="accent4" accent5="accent5" accent6="accent6" hlink="hlink" folHlink="folHlink"/>
  <p:notesStyle>
    <a:lvl1pPr marL="0" algn="l" defTabSz="609768" rtl="0" eaLnBrk="1" latinLnBrk="0" hangingPunct="1">
      <a:defRPr sz="1600" kern="1200">
        <a:solidFill>
          <a:schemeClr val="tx1"/>
        </a:solidFill>
        <a:latin typeface="+mn-lt"/>
        <a:ea typeface="+mn-ea"/>
        <a:cs typeface="+mn-cs"/>
      </a:defRPr>
    </a:lvl1pPr>
    <a:lvl2pPr marL="609768" algn="l" defTabSz="609768" rtl="0" eaLnBrk="1" latinLnBrk="0" hangingPunct="1">
      <a:defRPr sz="1600" kern="1200">
        <a:solidFill>
          <a:schemeClr val="tx1"/>
        </a:solidFill>
        <a:latin typeface="+mn-lt"/>
        <a:ea typeface="+mn-ea"/>
        <a:cs typeface="+mn-cs"/>
      </a:defRPr>
    </a:lvl2pPr>
    <a:lvl3pPr marL="1219535" algn="l" defTabSz="609768" rtl="0" eaLnBrk="1" latinLnBrk="0" hangingPunct="1">
      <a:defRPr sz="1600" kern="1200">
        <a:solidFill>
          <a:schemeClr val="tx1"/>
        </a:solidFill>
        <a:latin typeface="+mn-lt"/>
        <a:ea typeface="+mn-ea"/>
        <a:cs typeface="+mn-cs"/>
      </a:defRPr>
    </a:lvl3pPr>
    <a:lvl4pPr marL="1829303" algn="l" defTabSz="609768" rtl="0" eaLnBrk="1" latinLnBrk="0" hangingPunct="1">
      <a:defRPr sz="1600" kern="1200">
        <a:solidFill>
          <a:schemeClr val="tx1"/>
        </a:solidFill>
        <a:latin typeface="+mn-lt"/>
        <a:ea typeface="+mn-ea"/>
        <a:cs typeface="+mn-cs"/>
      </a:defRPr>
    </a:lvl4pPr>
    <a:lvl5pPr marL="2439071" algn="l" defTabSz="609768" rtl="0" eaLnBrk="1" latinLnBrk="0" hangingPunct="1">
      <a:defRPr sz="1600" kern="1200">
        <a:solidFill>
          <a:schemeClr val="tx1"/>
        </a:solidFill>
        <a:latin typeface="+mn-lt"/>
        <a:ea typeface="+mn-ea"/>
        <a:cs typeface="+mn-cs"/>
      </a:defRPr>
    </a:lvl5pPr>
    <a:lvl6pPr marL="3048838" algn="l" defTabSz="609768" rtl="0" eaLnBrk="1" latinLnBrk="0" hangingPunct="1">
      <a:defRPr sz="1600" kern="1200">
        <a:solidFill>
          <a:schemeClr val="tx1"/>
        </a:solidFill>
        <a:latin typeface="+mn-lt"/>
        <a:ea typeface="+mn-ea"/>
        <a:cs typeface="+mn-cs"/>
      </a:defRPr>
    </a:lvl6pPr>
    <a:lvl7pPr marL="3658606" algn="l" defTabSz="609768" rtl="0" eaLnBrk="1" latinLnBrk="0" hangingPunct="1">
      <a:defRPr sz="1600" kern="1200">
        <a:solidFill>
          <a:schemeClr val="tx1"/>
        </a:solidFill>
        <a:latin typeface="+mn-lt"/>
        <a:ea typeface="+mn-ea"/>
        <a:cs typeface="+mn-cs"/>
      </a:defRPr>
    </a:lvl7pPr>
    <a:lvl8pPr marL="4268373" algn="l" defTabSz="609768" rtl="0" eaLnBrk="1" latinLnBrk="0" hangingPunct="1">
      <a:defRPr sz="1600" kern="1200">
        <a:solidFill>
          <a:schemeClr val="tx1"/>
        </a:solidFill>
        <a:latin typeface="+mn-lt"/>
        <a:ea typeface="+mn-ea"/>
        <a:cs typeface="+mn-cs"/>
      </a:defRPr>
    </a:lvl8pPr>
    <a:lvl9pPr marL="4878141" algn="l" defTabSz="60976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1DF5A-5B23-9246-A663-2C58AD44F991}" type="slidenum">
              <a:rPr lang="en-US" smtClean="0"/>
              <a:t>1</a:t>
            </a:fld>
            <a:endParaRPr lang="en-US"/>
          </a:p>
        </p:txBody>
      </p:sp>
    </p:spTree>
    <p:extLst>
      <p:ext uri="{BB962C8B-B14F-4D97-AF65-F5344CB8AC3E}">
        <p14:creationId xmlns:p14="http://schemas.microsoft.com/office/powerpoint/2010/main" val="287273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1DF5A-5B23-9246-A663-2C58AD44F991}" type="slidenum">
              <a:rPr lang="en-US" smtClean="0"/>
              <a:t>3</a:t>
            </a:fld>
            <a:endParaRPr lang="en-US"/>
          </a:p>
        </p:txBody>
      </p:sp>
    </p:spTree>
    <p:extLst>
      <p:ext uri="{BB962C8B-B14F-4D97-AF65-F5344CB8AC3E}">
        <p14:creationId xmlns:p14="http://schemas.microsoft.com/office/powerpoint/2010/main" val="86527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1DF5A-5B23-9246-A663-2C58AD44F991}" type="slidenum">
              <a:rPr lang="en-US" smtClean="0"/>
              <a:t>4</a:t>
            </a:fld>
            <a:endParaRPr lang="en-US"/>
          </a:p>
        </p:txBody>
      </p:sp>
    </p:spTree>
    <p:extLst>
      <p:ext uri="{BB962C8B-B14F-4D97-AF65-F5344CB8AC3E}">
        <p14:creationId xmlns:p14="http://schemas.microsoft.com/office/powerpoint/2010/main" val="96775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71DF5A-5B23-9246-A663-2C58AD44F991}" type="slidenum">
              <a:rPr lang="en-US" smtClean="0"/>
              <a:t>6</a:t>
            </a:fld>
            <a:endParaRPr lang="en-US"/>
          </a:p>
        </p:txBody>
      </p:sp>
    </p:spTree>
    <p:extLst>
      <p:ext uri="{BB962C8B-B14F-4D97-AF65-F5344CB8AC3E}">
        <p14:creationId xmlns:p14="http://schemas.microsoft.com/office/powerpoint/2010/main" val="108962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p>
        </p:txBody>
      </p:sp>
      <p:sp>
        <p:nvSpPr>
          <p:cNvPr id="4" name="Slide Number Placeholder 3"/>
          <p:cNvSpPr>
            <a:spLocks noGrp="1"/>
          </p:cNvSpPr>
          <p:nvPr>
            <p:ph type="sldNum" sz="quarter" idx="10"/>
          </p:nvPr>
        </p:nvSpPr>
        <p:spPr/>
        <p:txBody>
          <a:bodyPr/>
          <a:lstStyle/>
          <a:p>
            <a:fld id="{FB71DF5A-5B23-9246-A663-2C58AD44F991}" type="slidenum">
              <a:rPr lang="en-US" smtClean="0"/>
              <a:t>8</a:t>
            </a:fld>
            <a:endParaRPr lang="en-US"/>
          </a:p>
        </p:txBody>
      </p:sp>
    </p:spTree>
    <p:extLst>
      <p:ext uri="{BB962C8B-B14F-4D97-AF65-F5344CB8AC3E}">
        <p14:creationId xmlns:p14="http://schemas.microsoft.com/office/powerpoint/2010/main" val="86527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1DF5A-5B23-9246-A663-2C58AD44F991}" type="slidenum">
              <a:rPr lang="en-US" smtClean="0"/>
              <a:t>9</a:t>
            </a:fld>
            <a:endParaRPr lang="en-US"/>
          </a:p>
        </p:txBody>
      </p:sp>
    </p:spTree>
    <p:extLst>
      <p:ext uri="{BB962C8B-B14F-4D97-AF65-F5344CB8AC3E}">
        <p14:creationId xmlns:p14="http://schemas.microsoft.com/office/powerpoint/2010/main" val="5996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71DF5A-5B23-9246-A663-2C58AD44F991}" type="slidenum">
              <a:rPr lang="en-US" smtClean="0"/>
              <a:t>10</a:t>
            </a:fld>
            <a:endParaRPr lang="en-US"/>
          </a:p>
        </p:txBody>
      </p:sp>
    </p:spTree>
    <p:extLst>
      <p:ext uri="{BB962C8B-B14F-4D97-AF65-F5344CB8AC3E}">
        <p14:creationId xmlns:p14="http://schemas.microsoft.com/office/powerpoint/2010/main" val="29948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71DF5A-5B23-9246-A663-2C58AD44F991}" type="slidenum">
              <a:rPr lang="en-US" smtClean="0"/>
              <a:t>11</a:t>
            </a:fld>
            <a:endParaRPr lang="en-US"/>
          </a:p>
        </p:txBody>
      </p:sp>
    </p:spTree>
    <p:extLst>
      <p:ext uri="{BB962C8B-B14F-4D97-AF65-F5344CB8AC3E}">
        <p14:creationId xmlns:p14="http://schemas.microsoft.com/office/powerpoint/2010/main" val="21070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6" y="2130426"/>
            <a:ext cx="10368598" cy="1470025"/>
          </a:xfrm>
        </p:spPr>
        <p:txBody>
          <a:bodyPr/>
          <a:lstStyle/>
          <a:p>
            <a:r>
              <a:rPr lang="en-US"/>
              <a:t>Click to edit Master title style</a:t>
            </a:r>
          </a:p>
        </p:txBody>
      </p:sp>
      <p:sp>
        <p:nvSpPr>
          <p:cNvPr id="3" name="Subtitle 2"/>
          <p:cNvSpPr>
            <a:spLocks noGrp="1"/>
          </p:cNvSpPr>
          <p:nvPr>
            <p:ph type="subTitle" idx="1"/>
          </p:nvPr>
        </p:nvSpPr>
        <p:spPr>
          <a:xfrm>
            <a:off x="1829753" y="3886200"/>
            <a:ext cx="8538845" cy="1752600"/>
          </a:xfrm>
        </p:spPr>
        <p:txBody>
          <a:bodyPr/>
          <a:lstStyle>
            <a:lvl1pPr marL="0" indent="0" algn="ctr">
              <a:buNone/>
              <a:defRPr>
                <a:solidFill>
                  <a:schemeClr val="tx1">
                    <a:tint val="75000"/>
                  </a:schemeClr>
                </a:solidFill>
              </a:defRPr>
            </a:lvl1pPr>
            <a:lvl2pPr marL="609768" indent="0" algn="ctr">
              <a:buNone/>
              <a:defRPr>
                <a:solidFill>
                  <a:schemeClr val="tx1">
                    <a:tint val="75000"/>
                  </a:schemeClr>
                </a:solidFill>
              </a:defRPr>
            </a:lvl2pPr>
            <a:lvl3pPr marL="1219535" indent="0" algn="ctr">
              <a:buNone/>
              <a:defRPr>
                <a:solidFill>
                  <a:schemeClr val="tx1">
                    <a:tint val="75000"/>
                  </a:schemeClr>
                </a:solidFill>
              </a:defRPr>
            </a:lvl3pPr>
            <a:lvl4pPr marL="1829303" indent="0" algn="ctr">
              <a:buNone/>
              <a:defRPr>
                <a:solidFill>
                  <a:schemeClr val="tx1">
                    <a:tint val="75000"/>
                  </a:schemeClr>
                </a:solidFill>
              </a:defRPr>
            </a:lvl4pPr>
            <a:lvl5pPr marL="2439071" indent="0" algn="ctr">
              <a:buNone/>
              <a:defRPr>
                <a:solidFill>
                  <a:schemeClr val="tx1">
                    <a:tint val="75000"/>
                  </a:schemeClr>
                </a:solidFill>
              </a:defRPr>
            </a:lvl5pPr>
            <a:lvl6pPr marL="3048838" indent="0" algn="ctr">
              <a:buNone/>
              <a:defRPr>
                <a:solidFill>
                  <a:schemeClr val="tx1">
                    <a:tint val="75000"/>
                  </a:schemeClr>
                </a:solidFill>
              </a:defRPr>
            </a:lvl6pPr>
            <a:lvl7pPr marL="3658606" indent="0" algn="ctr">
              <a:buNone/>
              <a:defRPr>
                <a:solidFill>
                  <a:schemeClr val="tx1">
                    <a:tint val="75000"/>
                  </a:schemeClr>
                </a:solidFill>
              </a:defRPr>
            </a:lvl7pPr>
            <a:lvl8pPr marL="4268373" indent="0" algn="ctr">
              <a:buNone/>
              <a:defRPr>
                <a:solidFill>
                  <a:schemeClr val="tx1">
                    <a:tint val="75000"/>
                  </a:schemeClr>
                </a:solidFill>
              </a:defRPr>
            </a:lvl8pPr>
            <a:lvl9pPr marL="48781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D705AC-A156-CC4B-AB67-58867D391C9E}"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380567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D705AC-A156-CC4B-AB67-58867D391C9E}"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4087089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04" y="274639"/>
            <a:ext cx="274462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8" y="274639"/>
            <a:ext cx="803058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D705AC-A156-CC4B-AB67-58867D391C9E}"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120100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D705AC-A156-CC4B-AB67-58867D391C9E}"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4122001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5" y="4406901"/>
            <a:ext cx="10368598"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585" y="2906713"/>
            <a:ext cx="10368598" cy="1500187"/>
          </a:xfrm>
        </p:spPr>
        <p:txBody>
          <a:bodyPr anchor="b"/>
          <a:lstStyle>
            <a:lvl1pPr marL="0" indent="0">
              <a:buNone/>
              <a:defRPr sz="2700">
                <a:solidFill>
                  <a:schemeClr val="tx1">
                    <a:tint val="75000"/>
                  </a:schemeClr>
                </a:solidFill>
              </a:defRPr>
            </a:lvl1pPr>
            <a:lvl2pPr marL="609768" indent="0">
              <a:buNone/>
              <a:defRPr sz="2400">
                <a:solidFill>
                  <a:schemeClr val="tx1">
                    <a:tint val="75000"/>
                  </a:schemeClr>
                </a:solidFill>
              </a:defRPr>
            </a:lvl2pPr>
            <a:lvl3pPr marL="1219535" indent="0">
              <a:buNone/>
              <a:defRPr sz="2100">
                <a:solidFill>
                  <a:schemeClr val="tx1">
                    <a:tint val="75000"/>
                  </a:schemeClr>
                </a:solidFill>
              </a:defRPr>
            </a:lvl3pPr>
            <a:lvl4pPr marL="1829303" indent="0">
              <a:buNone/>
              <a:defRPr sz="1900">
                <a:solidFill>
                  <a:schemeClr val="tx1">
                    <a:tint val="75000"/>
                  </a:schemeClr>
                </a:solidFill>
              </a:defRPr>
            </a:lvl4pPr>
            <a:lvl5pPr marL="2439071" indent="0">
              <a:buNone/>
              <a:defRPr sz="1900">
                <a:solidFill>
                  <a:schemeClr val="tx1">
                    <a:tint val="75000"/>
                  </a:schemeClr>
                </a:solidFill>
              </a:defRPr>
            </a:lvl5pPr>
            <a:lvl6pPr marL="3048838" indent="0">
              <a:buNone/>
              <a:defRPr sz="1900">
                <a:solidFill>
                  <a:schemeClr val="tx1">
                    <a:tint val="75000"/>
                  </a:schemeClr>
                </a:solidFill>
              </a:defRPr>
            </a:lvl6pPr>
            <a:lvl7pPr marL="3658606" indent="0">
              <a:buNone/>
              <a:defRPr sz="1900">
                <a:solidFill>
                  <a:schemeClr val="tx1">
                    <a:tint val="75000"/>
                  </a:schemeClr>
                </a:solidFill>
              </a:defRPr>
            </a:lvl7pPr>
            <a:lvl8pPr marL="4268373" indent="0">
              <a:buNone/>
              <a:defRPr sz="1900">
                <a:solidFill>
                  <a:schemeClr val="tx1">
                    <a:tint val="75000"/>
                  </a:schemeClr>
                </a:solidFill>
              </a:defRPr>
            </a:lvl8pPr>
            <a:lvl9pPr marL="487814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D705AC-A156-CC4B-AB67-58867D391C9E}"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238423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17" y="1600201"/>
            <a:ext cx="5387605"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28" y="1600201"/>
            <a:ext cx="5387605"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D705AC-A156-CC4B-AB67-58867D391C9E}"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379310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18" y="1535113"/>
            <a:ext cx="5389723" cy="639763"/>
          </a:xfrm>
        </p:spPr>
        <p:txBody>
          <a:bodyPr anchor="b"/>
          <a:lstStyle>
            <a:lvl1pPr marL="0" indent="0">
              <a:buNone/>
              <a:defRPr sz="3200" b="1"/>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4" name="Content Placeholder 3"/>
          <p:cNvSpPr>
            <a:spLocks noGrp="1"/>
          </p:cNvSpPr>
          <p:nvPr>
            <p:ph sz="half" idx="2"/>
          </p:nvPr>
        </p:nvSpPr>
        <p:spPr>
          <a:xfrm>
            <a:off x="609918" y="2174875"/>
            <a:ext cx="538972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594" y="1535113"/>
            <a:ext cx="5391840" cy="639763"/>
          </a:xfrm>
        </p:spPr>
        <p:txBody>
          <a:bodyPr anchor="b"/>
          <a:lstStyle>
            <a:lvl1pPr marL="0" indent="0">
              <a:buNone/>
              <a:defRPr sz="3200" b="1"/>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6594" y="2174875"/>
            <a:ext cx="539184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D705AC-A156-CC4B-AB67-58867D391C9E}"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31466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D705AC-A156-CC4B-AB67-58867D391C9E}"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226081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705AC-A156-CC4B-AB67-58867D391C9E}"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165861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20" y="273049"/>
            <a:ext cx="4013173"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9216" y="273052"/>
            <a:ext cx="681921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20" y="1435102"/>
            <a:ext cx="4013173" cy="4691063"/>
          </a:xfrm>
        </p:spPr>
        <p:txBody>
          <a:bodyPr/>
          <a:lstStyle>
            <a:lvl1pPr marL="0" indent="0">
              <a:buNone/>
              <a:defRPr sz="1900"/>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8D705AC-A156-CC4B-AB67-58867D391C9E}"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284292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2" y="4800600"/>
            <a:ext cx="731901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90962" y="612775"/>
            <a:ext cx="7319010" cy="4114800"/>
          </a:xfrm>
        </p:spPr>
        <p:txBody>
          <a:bodyPr/>
          <a:lstStyle>
            <a:lvl1pPr marL="0" indent="0">
              <a:buNone/>
              <a:defRPr sz="4300"/>
            </a:lvl1pPr>
            <a:lvl2pPr marL="609768" indent="0">
              <a:buNone/>
              <a:defRPr sz="3700"/>
            </a:lvl2pPr>
            <a:lvl3pPr marL="1219535" indent="0">
              <a:buNone/>
              <a:defRPr sz="3200"/>
            </a:lvl3pPr>
            <a:lvl4pPr marL="1829303" indent="0">
              <a:buNone/>
              <a:defRPr sz="2700"/>
            </a:lvl4pPr>
            <a:lvl5pPr marL="2439071" indent="0">
              <a:buNone/>
              <a:defRPr sz="2700"/>
            </a:lvl5pPr>
            <a:lvl6pPr marL="3048838" indent="0">
              <a:buNone/>
              <a:defRPr sz="2700"/>
            </a:lvl6pPr>
            <a:lvl7pPr marL="3658606" indent="0">
              <a:buNone/>
              <a:defRPr sz="2700"/>
            </a:lvl7pPr>
            <a:lvl8pPr marL="4268373" indent="0">
              <a:buNone/>
              <a:defRPr sz="2700"/>
            </a:lvl8pPr>
            <a:lvl9pPr marL="4878141" indent="0">
              <a:buNone/>
              <a:defRPr sz="2700"/>
            </a:lvl9pPr>
          </a:lstStyle>
          <a:p>
            <a:endParaRPr lang="en-US"/>
          </a:p>
        </p:txBody>
      </p:sp>
      <p:sp>
        <p:nvSpPr>
          <p:cNvPr id="4" name="Text Placeholder 3"/>
          <p:cNvSpPr>
            <a:spLocks noGrp="1"/>
          </p:cNvSpPr>
          <p:nvPr>
            <p:ph type="body" sz="half" idx="2"/>
          </p:nvPr>
        </p:nvSpPr>
        <p:spPr>
          <a:xfrm>
            <a:off x="2390962" y="5367338"/>
            <a:ext cx="7319010" cy="804863"/>
          </a:xfrm>
        </p:spPr>
        <p:txBody>
          <a:bodyPr/>
          <a:lstStyle>
            <a:lvl1pPr marL="0" indent="0">
              <a:buNone/>
              <a:defRPr sz="1900"/>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8D705AC-A156-CC4B-AB67-58867D391C9E}"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115179-A238-9C4D-832E-0CFE76602D00}" type="slidenum">
              <a:rPr lang="en-US" smtClean="0"/>
              <a:t>‹#›</a:t>
            </a:fld>
            <a:endParaRPr lang="en-US"/>
          </a:p>
        </p:txBody>
      </p:sp>
    </p:spTree>
    <p:extLst>
      <p:ext uri="{BB962C8B-B14F-4D97-AF65-F5344CB8AC3E}">
        <p14:creationId xmlns:p14="http://schemas.microsoft.com/office/powerpoint/2010/main" val="280364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74639"/>
            <a:ext cx="10978515" cy="1143000"/>
          </a:xfrm>
          <a:prstGeom prst="rect">
            <a:avLst/>
          </a:prstGeom>
        </p:spPr>
        <p:txBody>
          <a:bodyPr vert="horz" lIns="121954" tIns="60977" rIns="121954" bIns="60977" rtlCol="0" anchor="ctr">
            <a:normAutofit/>
          </a:bodyPr>
          <a:lstStyle/>
          <a:p>
            <a:r>
              <a:rPr lang="en-US"/>
              <a:t>Click to edit Master title style</a:t>
            </a:r>
          </a:p>
        </p:txBody>
      </p:sp>
      <p:sp>
        <p:nvSpPr>
          <p:cNvPr id="3" name="Text Placeholder 2"/>
          <p:cNvSpPr>
            <a:spLocks noGrp="1"/>
          </p:cNvSpPr>
          <p:nvPr>
            <p:ph type="body" idx="1"/>
          </p:nvPr>
        </p:nvSpPr>
        <p:spPr>
          <a:xfrm>
            <a:off x="609918" y="1600201"/>
            <a:ext cx="10978515" cy="4525963"/>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1">
                    <a:tint val="75000"/>
                  </a:schemeClr>
                </a:solidFill>
              </a:defRPr>
            </a:lvl1pPr>
          </a:lstStyle>
          <a:p>
            <a:fld id="{98D705AC-A156-CC4B-AB67-58867D391C9E}" type="datetimeFigureOut">
              <a:rPr lang="en-US" smtClean="0"/>
              <a:t>3/19/2024</a:t>
            </a:fld>
            <a:endParaRPr lang="en-US"/>
          </a:p>
        </p:txBody>
      </p:sp>
      <p:sp>
        <p:nvSpPr>
          <p:cNvPr id="5" name="Footer Placeholder 4"/>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1">
                    <a:tint val="75000"/>
                  </a:schemeClr>
                </a:solidFill>
              </a:defRPr>
            </a:lvl1pPr>
          </a:lstStyle>
          <a:p>
            <a:fld id="{E7115179-A238-9C4D-832E-0CFE76602D00}" type="slidenum">
              <a:rPr lang="en-US" smtClean="0"/>
              <a:t>‹#›</a:t>
            </a:fld>
            <a:endParaRPr lang="en-US"/>
          </a:p>
        </p:txBody>
      </p:sp>
    </p:spTree>
    <p:extLst>
      <p:ext uri="{BB962C8B-B14F-4D97-AF65-F5344CB8AC3E}">
        <p14:creationId xmlns:p14="http://schemas.microsoft.com/office/powerpoint/2010/main" val="1262044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768" rtl="0" eaLnBrk="1" latinLnBrk="0" hangingPunct="1">
        <a:spcBef>
          <a:spcPct val="0"/>
        </a:spcBef>
        <a:buNone/>
        <a:defRPr sz="5900" kern="1200">
          <a:solidFill>
            <a:schemeClr val="tx1"/>
          </a:solidFill>
          <a:latin typeface="+mj-lt"/>
          <a:ea typeface="+mj-ea"/>
          <a:cs typeface="+mj-cs"/>
        </a:defRPr>
      </a:lvl1pPr>
    </p:titleStyle>
    <p:bodyStyle>
      <a:lvl1pPr marL="457326" indent="-457326" algn="l" defTabSz="609768" rtl="0" eaLnBrk="1" latinLnBrk="0" hangingPunct="1">
        <a:spcBef>
          <a:spcPct val="20000"/>
        </a:spcBef>
        <a:buFont typeface="Arial"/>
        <a:buChar char="•"/>
        <a:defRPr sz="4300" kern="1200">
          <a:solidFill>
            <a:schemeClr val="tx1"/>
          </a:solidFill>
          <a:latin typeface="+mn-lt"/>
          <a:ea typeface="+mn-ea"/>
          <a:cs typeface="+mn-cs"/>
        </a:defRPr>
      </a:lvl1pPr>
      <a:lvl2pPr marL="990872" indent="-381105" algn="l" defTabSz="609768" rtl="0" eaLnBrk="1" latinLnBrk="0" hangingPunct="1">
        <a:spcBef>
          <a:spcPct val="20000"/>
        </a:spcBef>
        <a:buFont typeface="Arial"/>
        <a:buChar char="–"/>
        <a:defRPr sz="3700" kern="1200">
          <a:solidFill>
            <a:schemeClr val="tx1"/>
          </a:solidFill>
          <a:latin typeface="+mn-lt"/>
          <a:ea typeface="+mn-ea"/>
          <a:cs typeface="+mn-cs"/>
        </a:defRPr>
      </a:lvl2pPr>
      <a:lvl3pPr marL="1524419" indent="-304884" algn="l" defTabSz="609768" rtl="0" eaLnBrk="1" latinLnBrk="0" hangingPunct="1">
        <a:spcBef>
          <a:spcPct val="20000"/>
        </a:spcBef>
        <a:buFont typeface="Arial"/>
        <a:buChar char="•"/>
        <a:defRPr sz="3200" kern="1200">
          <a:solidFill>
            <a:schemeClr val="tx1"/>
          </a:solidFill>
          <a:latin typeface="+mn-lt"/>
          <a:ea typeface="+mn-ea"/>
          <a:cs typeface="+mn-cs"/>
        </a:defRPr>
      </a:lvl3pPr>
      <a:lvl4pPr marL="2134187" indent="-304884" algn="l" defTabSz="609768" rtl="0" eaLnBrk="1" latinLnBrk="0" hangingPunct="1">
        <a:spcBef>
          <a:spcPct val="20000"/>
        </a:spcBef>
        <a:buFont typeface="Arial"/>
        <a:buChar char="–"/>
        <a:defRPr sz="2700" kern="1200">
          <a:solidFill>
            <a:schemeClr val="tx1"/>
          </a:solidFill>
          <a:latin typeface="+mn-lt"/>
          <a:ea typeface="+mn-ea"/>
          <a:cs typeface="+mn-cs"/>
        </a:defRPr>
      </a:lvl4pPr>
      <a:lvl5pPr marL="2743954" indent="-304884" algn="l" defTabSz="609768" rtl="0" eaLnBrk="1" latinLnBrk="0" hangingPunct="1">
        <a:spcBef>
          <a:spcPct val="20000"/>
        </a:spcBef>
        <a:buFont typeface="Arial"/>
        <a:buChar char="»"/>
        <a:defRPr sz="2700" kern="1200">
          <a:solidFill>
            <a:schemeClr val="tx1"/>
          </a:solidFill>
          <a:latin typeface="+mn-lt"/>
          <a:ea typeface="+mn-ea"/>
          <a:cs typeface="+mn-cs"/>
        </a:defRPr>
      </a:lvl5pPr>
      <a:lvl6pPr marL="3353722" indent="-304884" algn="l" defTabSz="609768" rtl="0" eaLnBrk="1" latinLnBrk="0" hangingPunct="1">
        <a:spcBef>
          <a:spcPct val="20000"/>
        </a:spcBef>
        <a:buFont typeface="Arial"/>
        <a:buChar char="•"/>
        <a:defRPr sz="2700" kern="1200">
          <a:solidFill>
            <a:schemeClr val="tx1"/>
          </a:solidFill>
          <a:latin typeface="+mn-lt"/>
          <a:ea typeface="+mn-ea"/>
          <a:cs typeface="+mn-cs"/>
        </a:defRPr>
      </a:lvl6pPr>
      <a:lvl7pPr marL="3963490" indent="-304884" algn="l" defTabSz="609768" rtl="0" eaLnBrk="1" latinLnBrk="0" hangingPunct="1">
        <a:spcBef>
          <a:spcPct val="20000"/>
        </a:spcBef>
        <a:buFont typeface="Arial"/>
        <a:buChar char="•"/>
        <a:defRPr sz="27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C8CCB8-6EE4-9446-B60D-8F400AFB7C0B}"/>
              </a:ext>
            </a:extLst>
          </p:cNvPr>
          <p:cNvPicPr>
            <a:picLocks noChangeAspect="1"/>
          </p:cNvPicPr>
          <p:nvPr/>
        </p:nvPicPr>
        <p:blipFill>
          <a:blip r:embed="rId3"/>
          <a:stretch>
            <a:fillRect/>
          </a:stretch>
        </p:blipFill>
        <p:spPr>
          <a:xfrm>
            <a:off x="3175" y="0"/>
            <a:ext cx="12192000" cy="6858000"/>
          </a:xfrm>
          <a:prstGeom prst="rect">
            <a:avLst/>
          </a:prstGeom>
        </p:spPr>
      </p:pic>
      <p:sp>
        <p:nvSpPr>
          <p:cNvPr id="4" name="Rectangle 3"/>
          <p:cNvSpPr/>
          <p:nvPr/>
        </p:nvSpPr>
        <p:spPr>
          <a:xfrm>
            <a:off x="1577339" y="2658477"/>
            <a:ext cx="9595427" cy="1637949"/>
          </a:xfrm>
          <a:prstGeom prst="rect">
            <a:avLst/>
          </a:prstGeom>
        </p:spPr>
        <p:txBody>
          <a:bodyPr wrap="square">
            <a:spAutoFit/>
          </a:bodyPr>
          <a:lstStyle/>
          <a:p>
            <a:pPr>
              <a:lnSpc>
                <a:spcPct val="107000"/>
              </a:lnSpc>
            </a:pPr>
            <a:r>
              <a:rPr lang="en-US" sz="4800" dirty="0">
                <a:solidFill>
                  <a:schemeClr val="bg1"/>
                </a:solidFill>
                <a:latin typeface="+mj-lt"/>
                <a:ea typeface="Segoe UI Symbol" panose="020B0502040204020203" pitchFamily="34" charset="0"/>
                <a:cs typeface="Segoe UI Light" panose="020B0502040204020203" pitchFamily="34" charset="0"/>
              </a:rPr>
              <a:t>The high-quality alternative for</a:t>
            </a:r>
          </a:p>
          <a:p>
            <a:pPr>
              <a:lnSpc>
                <a:spcPct val="107000"/>
              </a:lnSpc>
              <a:spcAft>
                <a:spcPts val="800"/>
              </a:spcAft>
            </a:pPr>
            <a:r>
              <a:rPr lang="en-US" sz="4800" dirty="0">
                <a:solidFill>
                  <a:schemeClr val="bg1"/>
                </a:solidFill>
                <a:latin typeface="+mj-lt"/>
                <a:ea typeface="Segoe UI Symbol" panose="020B0502040204020203" pitchFamily="34" charset="0"/>
                <a:cs typeface="Segoe UI Light" panose="020B0502040204020203" pitchFamily="34" charset="0"/>
              </a:rPr>
              <a:t>hourly engine maintenance coverage.</a:t>
            </a:r>
          </a:p>
        </p:txBody>
      </p:sp>
      <p:sp>
        <p:nvSpPr>
          <p:cNvPr id="6" name="TextBox 5">
            <a:extLst>
              <a:ext uri="{FF2B5EF4-FFF2-40B4-BE49-F238E27FC236}">
                <a16:creationId xmlns:a16="http://schemas.microsoft.com/office/drawing/2014/main" id="{C3076D8F-78BF-744D-9FC5-820AE4DA1FD3}"/>
              </a:ext>
            </a:extLst>
          </p:cNvPr>
          <p:cNvSpPr txBox="1"/>
          <p:nvPr/>
        </p:nvSpPr>
        <p:spPr>
          <a:xfrm>
            <a:off x="1577339" y="6457950"/>
            <a:ext cx="4709160" cy="246221"/>
          </a:xfrm>
          <a:prstGeom prst="rect">
            <a:avLst/>
          </a:prstGeom>
          <a:noFill/>
        </p:spPr>
        <p:txBody>
          <a:bodyPr wrap="square" rtlCol="0">
            <a:spAutoFit/>
          </a:bodyPr>
          <a:lstStyle/>
          <a:p>
            <a:r>
              <a:rPr lang="en-US" sz="1000" dirty="0">
                <a:solidFill>
                  <a:schemeClr val="bg1"/>
                </a:solidFill>
                <a:ea typeface="Segoe UI Symbol" panose="020B0502040204020203" pitchFamily="34" charset="0"/>
              </a:rPr>
              <a:t>© 2020 Engine Assurance Program. All rights reserved.</a:t>
            </a:r>
          </a:p>
        </p:txBody>
      </p:sp>
    </p:spTree>
    <p:extLst>
      <p:ext uri="{BB962C8B-B14F-4D97-AF65-F5344CB8AC3E}">
        <p14:creationId xmlns:p14="http://schemas.microsoft.com/office/powerpoint/2010/main" val="3195551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8350" cy="1370347"/>
          </a:xfrm>
          <a:prstGeom prst="rect">
            <a:avLst/>
          </a:prstGeom>
          <a:gradFill flip="none" rotWithShape="1">
            <a:gsLst>
              <a:gs pos="0">
                <a:srgbClr val="00823B"/>
              </a:gs>
              <a:gs pos="100000">
                <a:srgbClr val="8CC63F"/>
              </a:gs>
              <a:gs pos="54000">
                <a:srgbClr val="00AB4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1520" y="1737360"/>
            <a:ext cx="10690653" cy="461665"/>
          </a:xfrm>
          <a:prstGeom prst="rect">
            <a:avLst/>
          </a:prstGeom>
        </p:spPr>
        <p:txBody>
          <a:bodyPr wrap="square">
            <a:spAutoFit/>
          </a:bodyPr>
          <a:lstStyle/>
          <a:p>
            <a:r>
              <a:rPr lang="en-US" dirty="0">
                <a:solidFill>
                  <a:srgbClr val="00AB4E"/>
                </a:solidFill>
                <a:cs typeface="Segoe UI" panose="020B0502040204020203" pitchFamily="34" charset="0"/>
              </a:rPr>
              <a:t>We will have recently these engines to our program.</a:t>
            </a:r>
            <a:endParaRPr lang="en-US" sz="1800" dirty="0">
              <a:ea typeface="Calibri" panose="020F0502020204030204" pitchFamily="34" charset="0"/>
              <a:cs typeface="Segoe UI" panose="020B0502040204020203" pitchFamily="34" charset="0"/>
            </a:endParaRPr>
          </a:p>
        </p:txBody>
      </p:sp>
      <p:pic>
        <p:nvPicPr>
          <p:cNvPr id="9" name="Picture 8" descr="Engine_Assurance_Program_logo_white.png">
            <a:extLst>
              <a:ext uri="{FF2B5EF4-FFF2-40B4-BE49-F238E27FC236}">
                <a16:creationId xmlns:a16="http://schemas.microsoft.com/office/drawing/2014/main" id="{25145410-A8E6-D24B-8988-CE065206E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sp>
        <p:nvSpPr>
          <p:cNvPr id="10" name="TextBox 9">
            <a:extLst>
              <a:ext uri="{FF2B5EF4-FFF2-40B4-BE49-F238E27FC236}">
                <a16:creationId xmlns:a16="http://schemas.microsoft.com/office/drawing/2014/main" id="{2F1397FA-5A44-F848-AE50-19C0DA284068}"/>
              </a:ext>
            </a:extLst>
          </p:cNvPr>
          <p:cNvSpPr txBox="1"/>
          <p:nvPr/>
        </p:nvSpPr>
        <p:spPr>
          <a:xfrm>
            <a:off x="708608" y="461243"/>
            <a:ext cx="2928366"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New Additions</a:t>
            </a:r>
          </a:p>
        </p:txBody>
      </p:sp>
      <p:graphicFrame>
        <p:nvGraphicFramePr>
          <p:cNvPr id="6" name="Table 5">
            <a:extLst>
              <a:ext uri="{FF2B5EF4-FFF2-40B4-BE49-F238E27FC236}">
                <a16:creationId xmlns:a16="http://schemas.microsoft.com/office/drawing/2014/main" id="{3061C5D7-D525-537A-58C2-40F51DC61463}"/>
              </a:ext>
            </a:extLst>
          </p:cNvPr>
          <p:cNvGraphicFramePr>
            <a:graphicFrameLocks noGrp="1"/>
          </p:cNvGraphicFramePr>
          <p:nvPr>
            <p:extLst>
              <p:ext uri="{D42A27DB-BD31-4B8C-83A1-F6EECF244321}">
                <p14:modId xmlns:p14="http://schemas.microsoft.com/office/powerpoint/2010/main" val="4018185028"/>
              </p:ext>
            </p:extLst>
          </p:nvPr>
        </p:nvGraphicFramePr>
        <p:xfrm>
          <a:off x="776177" y="2566038"/>
          <a:ext cx="11209979" cy="3776218"/>
        </p:xfrm>
        <a:graphic>
          <a:graphicData uri="http://schemas.openxmlformats.org/drawingml/2006/table">
            <a:tbl>
              <a:tblPr>
                <a:tableStyleId>{5C22544A-7EE6-4342-B048-85BDC9FD1C3A}</a:tableStyleId>
              </a:tblPr>
              <a:tblGrid>
                <a:gridCol w="1284325">
                  <a:extLst>
                    <a:ext uri="{9D8B030D-6E8A-4147-A177-3AD203B41FA5}">
                      <a16:colId xmlns:a16="http://schemas.microsoft.com/office/drawing/2014/main" val="1773800183"/>
                    </a:ext>
                  </a:extLst>
                </a:gridCol>
                <a:gridCol w="1270000">
                  <a:extLst>
                    <a:ext uri="{9D8B030D-6E8A-4147-A177-3AD203B41FA5}">
                      <a16:colId xmlns:a16="http://schemas.microsoft.com/office/drawing/2014/main" val="3027226257"/>
                    </a:ext>
                  </a:extLst>
                </a:gridCol>
                <a:gridCol w="1280160">
                  <a:extLst>
                    <a:ext uri="{9D8B030D-6E8A-4147-A177-3AD203B41FA5}">
                      <a16:colId xmlns:a16="http://schemas.microsoft.com/office/drawing/2014/main" val="2479707603"/>
                    </a:ext>
                  </a:extLst>
                </a:gridCol>
                <a:gridCol w="1320800">
                  <a:extLst>
                    <a:ext uri="{9D8B030D-6E8A-4147-A177-3AD203B41FA5}">
                      <a16:colId xmlns:a16="http://schemas.microsoft.com/office/drawing/2014/main" val="879783586"/>
                    </a:ext>
                  </a:extLst>
                </a:gridCol>
                <a:gridCol w="1310640">
                  <a:extLst>
                    <a:ext uri="{9D8B030D-6E8A-4147-A177-3AD203B41FA5}">
                      <a16:colId xmlns:a16="http://schemas.microsoft.com/office/drawing/2014/main" val="3446537798"/>
                    </a:ext>
                  </a:extLst>
                </a:gridCol>
                <a:gridCol w="1310640">
                  <a:extLst>
                    <a:ext uri="{9D8B030D-6E8A-4147-A177-3AD203B41FA5}">
                      <a16:colId xmlns:a16="http://schemas.microsoft.com/office/drawing/2014/main" val="615575255"/>
                    </a:ext>
                  </a:extLst>
                </a:gridCol>
                <a:gridCol w="1391920">
                  <a:extLst>
                    <a:ext uri="{9D8B030D-6E8A-4147-A177-3AD203B41FA5}">
                      <a16:colId xmlns:a16="http://schemas.microsoft.com/office/drawing/2014/main" val="403057640"/>
                    </a:ext>
                  </a:extLst>
                </a:gridCol>
                <a:gridCol w="2041494">
                  <a:extLst>
                    <a:ext uri="{9D8B030D-6E8A-4147-A177-3AD203B41FA5}">
                      <a16:colId xmlns:a16="http://schemas.microsoft.com/office/drawing/2014/main" val="3726825741"/>
                    </a:ext>
                  </a:extLst>
                </a:gridCol>
              </a:tblGrid>
              <a:tr h="1814019">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PW530A</a:t>
                      </a:r>
                    </a:p>
                    <a:p>
                      <a:pPr marL="0" marR="0"/>
                      <a:r>
                        <a:rPr lang="en-US" sz="1200" kern="1200" dirty="0">
                          <a:solidFill>
                            <a:schemeClr val="dk1"/>
                          </a:solidFill>
                          <a:effectLst/>
                          <a:latin typeface="+mn-lt"/>
                          <a:ea typeface="+mn-ea"/>
                          <a:cs typeface="+mn-cs"/>
                        </a:rPr>
                        <a:t>Citation Bravo</a:t>
                      </a:r>
                      <a:r>
                        <a:rPr lang="en-US" sz="1200" dirty="0">
                          <a:effectLst/>
                        </a:rPr>
                        <a:t> </a:t>
                      </a: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PW535A</a:t>
                      </a:r>
                    </a:p>
                    <a:p>
                      <a:pPr marL="0" marR="0">
                        <a:spcBef>
                          <a:spcPts val="0"/>
                        </a:spcBef>
                        <a:spcAft>
                          <a:spcPts val="0"/>
                        </a:spcAft>
                      </a:pPr>
                      <a:r>
                        <a:rPr lang="en-US" sz="1200" kern="1200" dirty="0">
                          <a:solidFill>
                            <a:schemeClr val="dk1"/>
                          </a:solidFill>
                          <a:effectLst/>
                          <a:latin typeface="+mn-lt"/>
                          <a:ea typeface="+mn-ea"/>
                          <a:cs typeface="+mn-cs"/>
                        </a:rPr>
                        <a:t>Citation Encore</a:t>
                      </a:r>
                      <a:r>
                        <a:rPr lang="en-US" sz="1200" dirty="0">
                          <a:effectLst/>
                        </a:rPr>
                        <a:t> </a:t>
                      </a: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p>
                      <a:pPr marL="0" marR="0"/>
                      <a:endParaRPr lang="en-US" sz="1200" dirty="0">
                        <a:effectLst/>
                        <a:latin typeface="+mn-lt"/>
                        <a:ea typeface="Times New Roman" panose="02020603050405020304" pitchFamily="18" charset="0"/>
                        <a:cs typeface="Segoe UI" panose="020B0502040204020203" pitchFamily="34" charset="0"/>
                      </a:endParaRPr>
                    </a:p>
                    <a:p>
                      <a:pPr marL="0" marR="0"/>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PW535B</a:t>
                      </a:r>
                    </a:p>
                    <a:p>
                      <a:pPr marL="0" marR="0"/>
                      <a:r>
                        <a:rPr lang="en-US" sz="1200" kern="1200" dirty="0">
                          <a:solidFill>
                            <a:schemeClr val="dk1"/>
                          </a:solidFill>
                          <a:effectLst/>
                          <a:latin typeface="+mn-lt"/>
                          <a:ea typeface="+mn-ea"/>
                          <a:cs typeface="+mn-cs"/>
                        </a:rPr>
                        <a:t>Citation Encore+</a:t>
                      </a:r>
                      <a:r>
                        <a:rPr lang="en-US" sz="1200" dirty="0">
                          <a:effectLst/>
                        </a:rPr>
                        <a:t> </a:t>
                      </a: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p>
                      <a:pPr marL="0" marR="0">
                        <a:lnSpc>
                          <a:spcPct val="115000"/>
                        </a:lnSpc>
                        <a:spcBef>
                          <a:spcPts val="0"/>
                        </a:spcBef>
                        <a:spcAft>
                          <a:spcPts val="0"/>
                        </a:spcAft>
                      </a:pP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PW545A/</a:t>
                      </a:r>
                      <a:br>
                        <a:rPr lang="en-US" sz="1600" b="1" dirty="0">
                          <a:solidFill>
                            <a:srgbClr val="00AB4E"/>
                          </a:solidFill>
                          <a:effectLst/>
                          <a:latin typeface="+mn-lt"/>
                          <a:cs typeface="Segoe UI" panose="020B0502040204020203" pitchFamily="34" charset="0"/>
                        </a:rPr>
                      </a:br>
                      <a:r>
                        <a:rPr lang="en-US" sz="1600" b="1" dirty="0">
                          <a:solidFill>
                            <a:srgbClr val="00AB4E"/>
                          </a:solidFill>
                          <a:effectLst/>
                          <a:latin typeface="+mn-lt"/>
                          <a:cs typeface="Segoe UI" panose="020B0502040204020203" pitchFamily="34" charset="0"/>
                        </a:rPr>
                        <a:t>RE100XL</a:t>
                      </a:r>
                    </a:p>
                    <a:p>
                      <a:pPr marL="0" marR="0"/>
                      <a:r>
                        <a:rPr lang="en-US" sz="1200" kern="1200" dirty="0">
                          <a:solidFill>
                            <a:schemeClr val="dk1"/>
                          </a:solidFill>
                          <a:effectLst/>
                          <a:latin typeface="+mn-lt"/>
                          <a:ea typeface="+mn-ea"/>
                          <a:cs typeface="+mn-cs"/>
                        </a:rPr>
                        <a:t>Citation Excel</a:t>
                      </a:r>
                      <a:r>
                        <a:rPr lang="en-US" sz="1200" dirty="0">
                          <a:effectLst/>
                        </a:rPr>
                        <a:t> </a:t>
                      </a: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p>
                      <a:pPr marL="0" marR="0"/>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PW545B/</a:t>
                      </a:r>
                      <a:br>
                        <a:rPr lang="en-US" sz="1600" b="1" dirty="0">
                          <a:solidFill>
                            <a:srgbClr val="00AB4E"/>
                          </a:solidFill>
                          <a:effectLst/>
                          <a:latin typeface="+mn-lt"/>
                          <a:cs typeface="Segoe UI" panose="020B0502040204020203" pitchFamily="34" charset="0"/>
                        </a:rPr>
                      </a:br>
                      <a:r>
                        <a:rPr lang="en-US" sz="1600" b="1" dirty="0">
                          <a:solidFill>
                            <a:srgbClr val="00AB4E"/>
                          </a:solidFill>
                          <a:effectLst/>
                          <a:latin typeface="+mn-lt"/>
                          <a:cs typeface="Segoe UI" panose="020B0502040204020203" pitchFamily="34" charset="0"/>
                        </a:rPr>
                        <a:t>RE100XL</a:t>
                      </a:r>
                    </a:p>
                    <a:p>
                      <a:pPr marL="0" marR="0"/>
                      <a:r>
                        <a:rPr lang="en-US" sz="1200" kern="1200" dirty="0">
                          <a:solidFill>
                            <a:schemeClr val="dk1"/>
                          </a:solidFill>
                          <a:effectLst/>
                          <a:latin typeface="+mn-lt"/>
                          <a:ea typeface="+mn-ea"/>
                          <a:cs typeface="+mn-cs"/>
                        </a:rPr>
                        <a:t>Citation XLS</a:t>
                      </a:r>
                      <a:r>
                        <a:rPr lang="en-US" sz="1200" dirty="0">
                          <a:effectLst/>
                        </a:rPr>
                        <a:t> </a:t>
                      </a: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PW545C/</a:t>
                      </a:r>
                      <a:br>
                        <a:rPr lang="en-US" sz="1600" b="1" dirty="0">
                          <a:solidFill>
                            <a:srgbClr val="00AB4E"/>
                          </a:solidFill>
                          <a:effectLst/>
                          <a:latin typeface="+mn-lt"/>
                          <a:cs typeface="Segoe UI" panose="020B0502040204020203" pitchFamily="34" charset="0"/>
                        </a:rPr>
                      </a:br>
                      <a:r>
                        <a:rPr lang="en-US" sz="1600" b="1" dirty="0">
                          <a:solidFill>
                            <a:srgbClr val="00AB4E"/>
                          </a:solidFill>
                          <a:effectLst/>
                          <a:latin typeface="+mn-lt"/>
                          <a:cs typeface="Segoe UI" panose="020B0502040204020203" pitchFamily="34" charset="0"/>
                        </a:rPr>
                        <a:t>RE100XL</a:t>
                      </a:r>
                    </a:p>
                    <a:p>
                      <a:pPr marL="0" marR="0"/>
                      <a:r>
                        <a:rPr lang="en-US" sz="1200" kern="1200" dirty="0">
                          <a:solidFill>
                            <a:schemeClr val="dk1"/>
                          </a:solidFill>
                          <a:effectLst/>
                          <a:latin typeface="+mn-lt"/>
                          <a:ea typeface="+mn-ea"/>
                          <a:cs typeface="+mn-cs"/>
                        </a:rPr>
                        <a:t>Citation XLS+</a:t>
                      </a:r>
                      <a:r>
                        <a:rPr lang="en-US" sz="1200" dirty="0">
                          <a:effectLst/>
                        </a:rPr>
                        <a:t> </a:t>
                      </a:r>
                      <a:r>
                        <a:rPr lang="en-US" sz="1200" dirty="0">
                          <a:effectLst/>
                          <a:latin typeface="+mn-lt"/>
                          <a:cs typeface="Segoe UI" panose="020B0502040204020203" pitchFamily="34" charset="0"/>
                        </a:rPr>
                        <a:t>  </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PW306A/</a:t>
                      </a:r>
                      <a:br>
                        <a:rPr lang="en-US" sz="1600" b="1" dirty="0">
                          <a:solidFill>
                            <a:srgbClr val="00AB4E"/>
                          </a:solidFill>
                          <a:effectLst/>
                          <a:latin typeface="+mn-lt"/>
                          <a:cs typeface="Segoe UI" panose="020B0502040204020203" pitchFamily="34" charset="0"/>
                        </a:rPr>
                      </a:br>
                      <a:r>
                        <a:rPr lang="en-US" sz="1600" b="1" dirty="0">
                          <a:solidFill>
                            <a:srgbClr val="00AB4E"/>
                          </a:solidFill>
                          <a:effectLst/>
                          <a:latin typeface="+mn-lt"/>
                          <a:cs typeface="Segoe UI" panose="020B0502040204020203" pitchFamily="34" charset="0"/>
                        </a:rPr>
                        <a:t>36-150IAI</a:t>
                      </a:r>
                    </a:p>
                    <a:p>
                      <a:pPr marL="0" marR="0"/>
                      <a:r>
                        <a:rPr lang="en-US" sz="1200" kern="1200" dirty="0">
                          <a:solidFill>
                            <a:schemeClr val="dk1"/>
                          </a:solidFill>
                          <a:effectLst/>
                          <a:latin typeface="+mn-lt"/>
                          <a:ea typeface="+mn-ea"/>
                          <a:cs typeface="+mn-cs"/>
                        </a:rPr>
                        <a:t>Gulfstream G200</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PW306C/</a:t>
                      </a:r>
                      <a:br>
                        <a:rPr lang="en-US" sz="1600" b="1" dirty="0">
                          <a:solidFill>
                            <a:srgbClr val="00AB4E"/>
                          </a:solidFill>
                          <a:effectLst/>
                          <a:latin typeface="+mn-lt"/>
                          <a:cs typeface="Segoe UI" panose="020B0502040204020203" pitchFamily="34" charset="0"/>
                        </a:rPr>
                      </a:br>
                      <a:r>
                        <a:rPr lang="en-US" sz="1600" b="1" dirty="0">
                          <a:solidFill>
                            <a:srgbClr val="00AB4E"/>
                          </a:solidFill>
                          <a:effectLst/>
                          <a:latin typeface="+mn-lt"/>
                          <a:cs typeface="Segoe UI" panose="020B0502040204020203" pitchFamily="34" charset="0"/>
                        </a:rPr>
                        <a:t>RE100CX</a:t>
                      </a:r>
                    </a:p>
                    <a:p>
                      <a:pPr marL="0" marR="0"/>
                      <a:r>
                        <a:rPr lang="en-US" sz="1200" kern="1200" dirty="0">
                          <a:solidFill>
                            <a:schemeClr val="dk1"/>
                          </a:solidFill>
                          <a:effectLst/>
                          <a:latin typeface="+mn-lt"/>
                          <a:ea typeface="+mn-ea"/>
                          <a:cs typeface="+mn-cs"/>
                        </a:rPr>
                        <a:t>Citation Sovereign</a:t>
                      </a:r>
                      <a:r>
                        <a:rPr lang="en-US" sz="1200" dirty="0">
                          <a:effectLst/>
                        </a:rPr>
                        <a:t> </a:t>
                      </a:r>
                      <a:r>
                        <a:rPr lang="en-US" sz="1200" dirty="0">
                          <a:effectLst/>
                          <a:latin typeface="+mn-lt"/>
                          <a:cs typeface="Segoe UI" panose="020B0502040204020203" pitchFamily="34" charset="0"/>
                        </a:rPr>
                        <a:t>  </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9342261"/>
                  </a:ext>
                </a:extLst>
              </a:tr>
              <a:tr h="1110885">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Rolls-Royce</a:t>
                      </a:r>
                    </a:p>
                    <a:p>
                      <a:pPr marL="0" marR="0">
                        <a:spcBef>
                          <a:spcPts val="0"/>
                        </a:spcBef>
                        <a:spcAft>
                          <a:spcPts val="0"/>
                        </a:spcAft>
                      </a:pPr>
                      <a:r>
                        <a:rPr lang="en-US" sz="1600" b="1" dirty="0">
                          <a:solidFill>
                            <a:srgbClr val="00AB4E"/>
                          </a:solidFill>
                          <a:effectLst/>
                          <a:latin typeface="+mn-lt"/>
                          <a:cs typeface="Segoe UI" panose="020B0502040204020203" pitchFamily="34" charset="0"/>
                        </a:rPr>
                        <a:t>BR710A1-10/</a:t>
                      </a:r>
                    </a:p>
                    <a:p>
                      <a:pPr marL="0" marR="0">
                        <a:spcBef>
                          <a:spcPts val="0"/>
                        </a:spcBef>
                        <a:spcAft>
                          <a:spcPts val="0"/>
                        </a:spcAft>
                      </a:pPr>
                      <a:r>
                        <a:rPr lang="en-US" sz="1600" b="1" dirty="0">
                          <a:solidFill>
                            <a:srgbClr val="00AB4E"/>
                          </a:solidFill>
                          <a:effectLst/>
                          <a:latin typeface="+mn-lt"/>
                          <a:cs typeface="Segoe UI" panose="020B0502040204020203" pitchFamily="34" charset="0"/>
                        </a:rPr>
                        <a:t>RE220</a:t>
                      </a:r>
                    </a:p>
                    <a:p>
                      <a:pPr marL="0" marR="0"/>
                      <a:r>
                        <a:rPr lang="en-US" sz="1200" dirty="0">
                          <a:effectLst/>
                          <a:latin typeface="+mn-lt"/>
                          <a:cs typeface="Segoe UI" panose="020B0502040204020203" pitchFamily="34" charset="0"/>
                        </a:rPr>
                        <a:t>Gulfstream GV</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Rolls-Royce</a:t>
                      </a:r>
                    </a:p>
                    <a:p>
                      <a:pPr marL="0" marR="0">
                        <a:spcBef>
                          <a:spcPts val="0"/>
                        </a:spcBef>
                        <a:spcAft>
                          <a:spcPts val="0"/>
                        </a:spcAft>
                      </a:pPr>
                      <a:r>
                        <a:rPr lang="en-US" sz="1600" b="1" dirty="0">
                          <a:solidFill>
                            <a:srgbClr val="00AB4E"/>
                          </a:solidFill>
                          <a:effectLst/>
                          <a:latin typeface="+mn-lt"/>
                          <a:cs typeface="Segoe UI" panose="020B0502040204020203" pitchFamily="34" charset="0"/>
                        </a:rPr>
                        <a:t>BR710A2-20/</a:t>
                      </a:r>
                    </a:p>
                    <a:p>
                      <a:pPr marL="0" marR="0">
                        <a:spcBef>
                          <a:spcPts val="0"/>
                        </a:spcBef>
                        <a:spcAft>
                          <a:spcPts val="0"/>
                        </a:spcAft>
                      </a:pPr>
                      <a:r>
                        <a:rPr lang="en-US" sz="1600" b="1" dirty="0">
                          <a:solidFill>
                            <a:srgbClr val="00AB4E"/>
                          </a:solidFill>
                          <a:effectLst/>
                          <a:latin typeface="+mn-lt"/>
                          <a:cs typeface="Segoe UI" panose="020B0502040204020203" pitchFamily="34" charset="0"/>
                        </a:rPr>
                        <a:t>RE220GX</a:t>
                      </a:r>
                    </a:p>
                    <a:p>
                      <a:pPr marL="0" marR="0">
                        <a:spcBef>
                          <a:spcPts val="0"/>
                        </a:spcBef>
                        <a:spcAft>
                          <a:spcPts val="0"/>
                        </a:spcAft>
                      </a:pPr>
                      <a:r>
                        <a:rPr lang="en-US" sz="1200" dirty="0">
                          <a:effectLst/>
                          <a:latin typeface="+mn-lt"/>
                          <a:cs typeface="Segoe UI" panose="020B0502040204020203" pitchFamily="34" charset="0"/>
                        </a:rPr>
                        <a:t>Bombardier Global Express/XRS</a:t>
                      </a:r>
                    </a:p>
                    <a:p>
                      <a:pPr marL="0" marR="0">
                        <a:spcBef>
                          <a:spcPts val="0"/>
                        </a:spcBef>
                        <a:spcAft>
                          <a:spcPts val="0"/>
                        </a:spcAft>
                      </a:pPr>
                      <a:endParaRPr lang="en-US" sz="1200" dirty="0">
                        <a:effectLst/>
                        <a:latin typeface="+mn-lt"/>
                        <a:cs typeface="Segoe UI" panose="020B0502040204020203" pitchFamily="34" charset="0"/>
                      </a:endParaRPr>
                    </a:p>
                    <a:p>
                      <a:pPr marL="0" marR="0">
                        <a:spcBef>
                          <a:spcPts val="0"/>
                        </a:spcBef>
                        <a:spcAft>
                          <a:spcPts val="0"/>
                        </a:spcAft>
                      </a:pPr>
                      <a:endParaRPr lang="en-US" sz="1200" dirty="0">
                        <a:effectLst/>
                        <a:latin typeface="+mn-lt"/>
                        <a:cs typeface="Segoe UI" panose="020B0502040204020203" pitchFamily="34" charset="0"/>
                      </a:endParaRPr>
                    </a:p>
                    <a:p>
                      <a:pPr marL="0" marR="0">
                        <a:spcBef>
                          <a:spcPts val="0"/>
                        </a:spcBef>
                        <a:spcAft>
                          <a:spcPts val="0"/>
                        </a:spcAft>
                      </a:pPr>
                      <a:endParaRPr lang="en-US" sz="1200" dirty="0">
                        <a:effectLst/>
                        <a:latin typeface="+mn-lt"/>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200" dirty="0">
                        <a:effectLst/>
                        <a:latin typeface="+mn-lt"/>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032013"/>
                  </a:ext>
                </a:extLst>
              </a:tr>
              <a:tr h="194359">
                <a:tc gridSpan="7">
                  <a:txBody>
                    <a:bodyPr/>
                    <a:lstStyle/>
                    <a:p>
                      <a:pPr marL="0" marR="0"/>
                      <a:r>
                        <a:rPr lang="en-US" sz="1200" dirty="0">
                          <a:effectLst/>
                          <a:latin typeface="+mn-lt"/>
                          <a:cs typeface="Segoe UI" panose="020B0502040204020203" pitchFamily="34" charset="0"/>
                        </a:rPr>
                        <a:t>AND THEIR ASSOCIATED APUs</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lnT w="12700" cmpd="sng">
                      <a:noFill/>
                    </a:lnT>
                  </a:tcPr>
                </a:tc>
                <a:tc hMerge="1">
                  <a:txBody>
                    <a:bodyPr/>
                    <a:lstStyle/>
                    <a:p>
                      <a:endParaRPr lang="en-US"/>
                    </a:p>
                  </a:txBody>
                  <a:tcPr/>
                </a:tc>
                <a:tc hMerge="1">
                  <a:txBody>
                    <a:bodyPr/>
                    <a:lstStyle/>
                    <a:p>
                      <a:endParaRPr lang="en-US"/>
                    </a:p>
                  </a:txBody>
                  <a:tcPr/>
                </a:tc>
                <a:tc>
                  <a:txBody>
                    <a:bodyPr/>
                    <a:lstStyle/>
                    <a:p>
                      <a:pPr marL="0" marR="0"/>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3785571"/>
                  </a:ext>
                </a:extLst>
              </a:tr>
            </a:tbl>
          </a:graphicData>
        </a:graphic>
      </p:graphicFrame>
    </p:spTree>
    <p:extLst>
      <p:ext uri="{BB962C8B-B14F-4D97-AF65-F5344CB8AC3E}">
        <p14:creationId xmlns:p14="http://schemas.microsoft.com/office/powerpoint/2010/main" val="1540966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AP_feature_pan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6288"/>
            <a:ext cx="12198350" cy="4023805"/>
          </a:xfrm>
          <a:prstGeom prst="rect">
            <a:avLst/>
          </a:prstGeom>
        </p:spPr>
      </p:pic>
      <p:sp>
        <p:nvSpPr>
          <p:cNvPr id="6" name="Rectangle 5"/>
          <p:cNvSpPr/>
          <p:nvPr/>
        </p:nvSpPr>
        <p:spPr>
          <a:xfrm>
            <a:off x="1514764" y="1792337"/>
            <a:ext cx="9541163" cy="2862322"/>
          </a:xfrm>
          <a:prstGeom prst="rect">
            <a:avLst/>
          </a:prstGeom>
        </p:spPr>
        <p:txBody>
          <a:bodyPr wrap="square">
            <a:spAutoFit/>
          </a:bodyPr>
          <a:lstStyle/>
          <a:p>
            <a:r>
              <a:rPr lang="en-US" sz="3600" dirty="0">
                <a:solidFill>
                  <a:schemeClr val="bg1"/>
                </a:solidFill>
                <a:latin typeface="+mj-lt"/>
                <a:cs typeface="Segoe UI" panose="020B0502040204020203" pitchFamily="34" charset="0"/>
              </a:rPr>
              <a:t>Before you renew your current plan or consider purchasing an aircraft, call 214.350.0877 or visit eap.aero/my-engine.</a:t>
            </a:r>
          </a:p>
          <a:p>
            <a:r>
              <a:rPr lang="en-US" sz="3600" dirty="0">
                <a:solidFill>
                  <a:schemeClr val="bg1"/>
                </a:solidFill>
                <a:latin typeface="+mj-lt"/>
                <a:cs typeface="Segoe UI" panose="020B0502040204020203" pitchFamily="34" charset="0"/>
              </a:rPr>
              <a:t>Let’s talk about our Broker Dealer </a:t>
            </a:r>
            <a:r>
              <a:rPr lang="en-US" sz="3600">
                <a:solidFill>
                  <a:schemeClr val="bg1"/>
                </a:solidFill>
                <a:latin typeface="+mj-lt"/>
                <a:cs typeface="Segoe UI" panose="020B0502040204020203" pitchFamily="34" charset="0"/>
              </a:rPr>
              <a:t>referral program.</a:t>
            </a:r>
            <a:endParaRPr lang="en-US" sz="3600" dirty="0">
              <a:solidFill>
                <a:schemeClr val="bg1"/>
              </a:solidFill>
              <a:latin typeface="+mj-lt"/>
              <a:cs typeface="Segoe UI" panose="020B0502040204020203" pitchFamily="34" charset="0"/>
            </a:endParaRPr>
          </a:p>
        </p:txBody>
      </p:sp>
      <p:pic>
        <p:nvPicPr>
          <p:cNvPr id="9" name="Picture 8" descr="Engine_Assurance_Program_logo.png">
            <a:extLst>
              <a:ext uri="{FF2B5EF4-FFF2-40B4-BE49-F238E27FC236}">
                <a16:creationId xmlns:a16="http://schemas.microsoft.com/office/drawing/2014/main" id="{DC5172AA-7B54-544D-B59F-5A0D820FA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12" y="270690"/>
            <a:ext cx="2375065" cy="1027354"/>
          </a:xfrm>
          <a:prstGeom prst="rect">
            <a:avLst/>
          </a:prstGeom>
        </p:spPr>
      </p:pic>
      <p:sp>
        <p:nvSpPr>
          <p:cNvPr id="10" name="Rectangle 9">
            <a:extLst>
              <a:ext uri="{FF2B5EF4-FFF2-40B4-BE49-F238E27FC236}">
                <a16:creationId xmlns:a16="http://schemas.microsoft.com/office/drawing/2014/main" id="{0DB7DA7D-FE76-5440-869B-899257151512}"/>
              </a:ext>
            </a:extLst>
          </p:cNvPr>
          <p:cNvSpPr/>
          <p:nvPr/>
        </p:nvSpPr>
        <p:spPr>
          <a:xfrm>
            <a:off x="1514764" y="5816142"/>
            <a:ext cx="10306448" cy="461665"/>
          </a:xfrm>
          <a:prstGeom prst="rect">
            <a:avLst/>
          </a:prstGeom>
        </p:spPr>
        <p:txBody>
          <a:bodyPr wrap="square">
            <a:spAutoFit/>
          </a:bodyPr>
          <a:lstStyle/>
          <a:p>
            <a:r>
              <a:rPr lang="en-US" dirty="0">
                <a:solidFill>
                  <a:srgbClr val="00AB4E"/>
                </a:solidFill>
                <a:cs typeface="Segoe UI" panose="020B0502040204020203" pitchFamily="34" charset="0"/>
              </a:rPr>
              <a:t>Customer focused. High-quality. Trusted resources.</a:t>
            </a:r>
          </a:p>
        </p:txBody>
      </p:sp>
    </p:spTree>
    <p:extLst>
      <p:ext uri="{BB962C8B-B14F-4D97-AF65-F5344CB8AC3E}">
        <p14:creationId xmlns:p14="http://schemas.microsoft.com/office/powerpoint/2010/main" val="3278362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621.MOV">
            <a:hlinkClick r:id="" action="ppaction://media"/>
            <a:extLst>
              <a:ext uri="{FF2B5EF4-FFF2-40B4-BE49-F238E27FC236}">
                <a16:creationId xmlns:a16="http://schemas.microsoft.com/office/drawing/2014/main" id="{2B5C32EF-FFEC-C336-CC2B-5F09809F71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0"/>
            <a:ext cx="12192000" cy="6858000"/>
          </a:xfrm>
          <a:prstGeom prst="rect">
            <a:avLst/>
          </a:prstGeom>
        </p:spPr>
      </p:pic>
    </p:spTree>
    <p:extLst>
      <p:ext uri="{BB962C8B-B14F-4D97-AF65-F5344CB8AC3E}">
        <p14:creationId xmlns:p14="http://schemas.microsoft.com/office/powerpoint/2010/main" val="36010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md type="call" cmd="stop">
                                      <p:cBhvr>
                                        <p:cTn id="12"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8350" cy="1370347"/>
          </a:xfrm>
          <a:prstGeom prst="rect">
            <a:avLst/>
          </a:prstGeom>
          <a:solidFill>
            <a:srgbClr val="8C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738188"/>
            <a:endParaRPr lang="en-US" sz="3600" dirty="0">
              <a:latin typeface="Segoe UI Light" panose="020B0502040204020203" pitchFamily="34" charset="0"/>
              <a:cs typeface="Segoe UI Light" panose="020B0502040204020203" pitchFamily="34" charset="0"/>
            </a:endParaRPr>
          </a:p>
        </p:txBody>
      </p:sp>
      <p:pic>
        <p:nvPicPr>
          <p:cNvPr id="4" name="Picture 3" descr="Engine_Assurance_Program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pic>
        <p:nvPicPr>
          <p:cNvPr id="8" name="Picture 7">
            <a:extLst>
              <a:ext uri="{FF2B5EF4-FFF2-40B4-BE49-F238E27FC236}">
                <a16:creationId xmlns:a16="http://schemas.microsoft.com/office/drawing/2014/main" id="{E1072361-E01C-A141-AC25-F497E7143CBB}"/>
              </a:ext>
            </a:extLst>
          </p:cNvPr>
          <p:cNvPicPr>
            <a:picLocks noChangeAspect="1"/>
          </p:cNvPicPr>
          <p:nvPr/>
        </p:nvPicPr>
        <p:blipFill>
          <a:blip r:embed="rId4"/>
          <a:stretch>
            <a:fillRect/>
          </a:stretch>
        </p:blipFill>
        <p:spPr>
          <a:xfrm>
            <a:off x="0" y="4919277"/>
            <a:ext cx="12198350" cy="2635571"/>
          </a:xfrm>
          <a:prstGeom prst="rect">
            <a:avLst/>
          </a:prstGeom>
        </p:spPr>
      </p:pic>
      <p:sp>
        <p:nvSpPr>
          <p:cNvPr id="6" name="TextBox 5">
            <a:extLst>
              <a:ext uri="{FF2B5EF4-FFF2-40B4-BE49-F238E27FC236}">
                <a16:creationId xmlns:a16="http://schemas.microsoft.com/office/drawing/2014/main" id="{EF659276-9D5D-7247-B6EF-A683EE028CCE}"/>
              </a:ext>
            </a:extLst>
          </p:cNvPr>
          <p:cNvSpPr txBox="1"/>
          <p:nvPr/>
        </p:nvSpPr>
        <p:spPr>
          <a:xfrm>
            <a:off x="708608" y="461243"/>
            <a:ext cx="2507738"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EAP Delivers</a:t>
            </a:r>
          </a:p>
        </p:txBody>
      </p:sp>
      <p:sp>
        <p:nvSpPr>
          <p:cNvPr id="2" name="Rectangle 1"/>
          <p:cNvSpPr/>
          <p:nvPr/>
        </p:nvSpPr>
        <p:spPr>
          <a:xfrm>
            <a:off x="733116" y="1735213"/>
            <a:ext cx="10383607" cy="3236207"/>
          </a:xfrm>
          <a:prstGeom prst="rect">
            <a:avLst/>
          </a:prstGeom>
        </p:spPr>
        <p:txBody>
          <a:bodyPr wrap="square">
            <a:spAutoFit/>
          </a:bodyPr>
          <a:lstStyle/>
          <a:p>
            <a:pPr>
              <a:lnSpc>
                <a:spcPct val="107000"/>
              </a:lnSpc>
              <a:spcAft>
                <a:spcPts val="800"/>
              </a:spcAft>
            </a:pPr>
            <a:r>
              <a:rPr lang="en-US" dirty="0">
                <a:solidFill>
                  <a:srgbClr val="00AB4E"/>
                </a:solidFill>
                <a:effectLst/>
                <a:latin typeface="Calibri" panose="020F0502020204030204" pitchFamily="34" charset="0"/>
                <a:ea typeface="Times New Roman" panose="02020603050405020304" pitchFamily="18" charset="0"/>
              </a:rPr>
              <a:t>EAP covers scheduled and unscheduled maintenance, including life-limited parts, LRUs, R&amp;R, shipping, rentals, line maintenance, trend monitoring and catastrophic coverage while boasting a 99.99 percent dispatch reliability rate. EAP provides customers with increased residual value of their aircraft, enhanced customer service, and the highest ratio of rental engines to enrolled engines in the industry. EAP’s highly skilled and motivated team now includes an exclusive partnership with a rapid response field unit. </a:t>
            </a:r>
            <a:r>
              <a:rPr lang="en-US" dirty="0">
                <a:solidFill>
                  <a:srgbClr val="00AB4E"/>
                </a:solidFill>
                <a:effectLst/>
                <a:cs typeface="Segoe UI" panose="020B0502040204020203" pitchFamily="34" charset="0"/>
              </a:rPr>
              <a:t>Plus, most operators get full coverage with only 75 hours as the yearly minimum.</a:t>
            </a:r>
            <a:endParaRPr lang="en-US" dirty="0">
              <a:solidFill>
                <a:srgbClr val="00AB4E"/>
              </a:solidFill>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36239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8350" cy="1370347"/>
          </a:xfrm>
          <a:prstGeom prst="rect">
            <a:avLst/>
          </a:prstGeom>
          <a:solidFill>
            <a:srgbClr val="8CC6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738188"/>
            <a:endParaRPr lang="en-US" sz="3600" dirty="0">
              <a:latin typeface="Segoe UI Light" panose="020B0502040204020203" pitchFamily="34" charset="0"/>
              <a:cs typeface="Segoe UI Light" panose="020B0502040204020203" pitchFamily="34" charset="0"/>
            </a:endParaRPr>
          </a:p>
        </p:txBody>
      </p:sp>
      <p:pic>
        <p:nvPicPr>
          <p:cNvPr id="4" name="Picture 3" descr="Engine_Assurance_Program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sp>
        <p:nvSpPr>
          <p:cNvPr id="6" name="TextBox 5">
            <a:extLst>
              <a:ext uri="{FF2B5EF4-FFF2-40B4-BE49-F238E27FC236}">
                <a16:creationId xmlns:a16="http://schemas.microsoft.com/office/drawing/2014/main" id="{EF659276-9D5D-7247-B6EF-A683EE028CCE}"/>
              </a:ext>
            </a:extLst>
          </p:cNvPr>
          <p:cNvSpPr txBox="1"/>
          <p:nvPr/>
        </p:nvSpPr>
        <p:spPr>
          <a:xfrm>
            <a:off x="708608" y="461243"/>
            <a:ext cx="3572709"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Why Choose EAP?</a:t>
            </a:r>
          </a:p>
        </p:txBody>
      </p:sp>
      <p:sp>
        <p:nvSpPr>
          <p:cNvPr id="2" name="Rectangle 1"/>
          <p:cNvSpPr/>
          <p:nvPr/>
        </p:nvSpPr>
        <p:spPr>
          <a:xfrm>
            <a:off x="733116" y="1735213"/>
            <a:ext cx="10383607" cy="2308324"/>
          </a:xfrm>
          <a:prstGeom prst="rect">
            <a:avLst/>
          </a:prstGeom>
        </p:spPr>
        <p:txBody>
          <a:bodyPr wrap="square">
            <a:spAutoFit/>
          </a:bodyPr>
          <a:lstStyle/>
          <a:p>
            <a:r>
              <a:rPr lang="en-US" dirty="0">
                <a:solidFill>
                  <a:srgbClr val="00AB4E"/>
                </a:solidFill>
                <a:effectLst/>
              </a:rPr>
              <a:t>We recently polled our clients and asked them what they like best about EAP. We were delighted with the most popular answer: our customer service. Clients appreciated that they could call us directly, day or night, and get help immediately. It’s easy to work with EAP, and we work hard to keep it that way.</a:t>
            </a:r>
          </a:p>
          <a:p>
            <a:r>
              <a:rPr lang="en-US" dirty="0">
                <a:solidFill>
                  <a:srgbClr val="00AB4E"/>
                </a:solidFill>
                <a:effectLst/>
              </a:rPr>
              <a:t>​</a:t>
            </a:r>
          </a:p>
          <a:p>
            <a:r>
              <a:rPr lang="en-US" dirty="0">
                <a:solidFill>
                  <a:srgbClr val="00AB4E"/>
                </a:solidFill>
                <a:effectLst/>
              </a:rPr>
              <a:t>You can count on us to keep your engines flying, be of service and add value.</a:t>
            </a:r>
          </a:p>
        </p:txBody>
      </p:sp>
      <p:grpSp>
        <p:nvGrpSpPr>
          <p:cNvPr id="9" name="Group 8">
            <a:extLst>
              <a:ext uri="{FF2B5EF4-FFF2-40B4-BE49-F238E27FC236}">
                <a16:creationId xmlns:a16="http://schemas.microsoft.com/office/drawing/2014/main" id="{2C130AD6-0010-7627-8FD4-F1D1ECB01E01}"/>
              </a:ext>
            </a:extLst>
          </p:cNvPr>
          <p:cNvGrpSpPr/>
          <p:nvPr/>
        </p:nvGrpSpPr>
        <p:grpSpPr>
          <a:xfrm>
            <a:off x="708608" y="4147457"/>
            <a:ext cx="1657365" cy="1415772"/>
            <a:chOff x="708608" y="4147457"/>
            <a:chExt cx="1657365" cy="1415772"/>
          </a:xfrm>
        </p:grpSpPr>
        <p:sp>
          <p:nvSpPr>
            <p:cNvPr id="5" name="TextBox 4">
              <a:extLst>
                <a:ext uri="{FF2B5EF4-FFF2-40B4-BE49-F238E27FC236}">
                  <a16:creationId xmlns:a16="http://schemas.microsoft.com/office/drawing/2014/main" id="{51E9E03E-487C-44C9-B69C-C7E6E31F8240}"/>
                </a:ext>
              </a:extLst>
            </p:cNvPr>
            <p:cNvSpPr txBox="1"/>
            <p:nvPr/>
          </p:nvSpPr>
          <p:spPr>
            <a:xfrm>
              <a:off x="708608" y="4147457"/>
              <a:ext cx="1657365" cy="830997"/>
            </a:xfrm>
            <a:prstGeom prst="rect">
              <a:avLst/>
            </a:prstGeom>
            <a:noFill/>
          </p:spPr>
          <p:txBody>
            <a:bodyPr wrap="square" rtlCol="0">
              <a:spAutoFit/>
            </a:bodyPr>
            <a:lstStyle/>
            <a:p>
              <a:r>
                <a:rPr lang="en-US" sz="4800" b="1" dirty="0">
                  <a:solidFill>
                    <a:srgbClr val="00AB4E"/>
                  </a:solidFill>
                </a:rPr>
                <a:t>99.99</a:t>
              </a:r>
            </a:p>
          </p:txBody>
        </p:sp>
        <p:sp>
          <p:nvSpPr>
            <p:cNvPr id="7" name="TextBox 6">
              <a:extLst>
                <a:ext uri="{FF2B5EF4-FFF2-40B4-BE49-F238E27FC236}">
                  <a16:creationId xmlns:a16="http://schemas.microsoft.com/office/drawing/2014/main" id="{965072B7-E051-6F36-E367-C7CE250E0908}"/>
                </a:ext>
              </a:extLst>
            </p:cNvPr>
            <p:cNvSpPr txBox="1"/>
            <p:nvPr/>
          </p:nvSpPr>
          <p:spPr>
            <a:xfrm>
              <a:off x="733116" y="4978454"/>
              <a:ext cx="1632857" cy="584775"/>
            </a:xfrm>
            <a:prstGeom prst="rect">
              <a:avLst/>
            </a:prstGeom>
            <a:noFill/>
          </p:spPr>
          <p:txBody>
            <a:bodyPr wrap="square" rtlCol="0">
              <a:spAutoFit/>
            </a:bodyPr>
            <a:lstStyle/>
            <a:p>
              <a:r>
                <a:rPr lang="en-US" sz="1600" dirty="0">
                  <a:solidFill>
                    <a:srgbClr val="00AB4E"/>
                  </a:solidFill>
                  <a:effectLst/>
                </a:rPr>
                <a:t>Percent Dispatch Reliability Rate</a:t>
              </a:r>
              <a:endParaRPr lang="en-US" sz="1600" dirty="0">
                <a:solidFill>
                  <a:srgbClr val="00AB4E"/>
                </a:solidFill>
              </a:endParaRPr>
            </a:p>
          </p:txBody>
        </p:sp>
      </p:grpSp>
      <p:grpSp>
        <p:nvGrpSpPr>
          <p:cNvPr id="10" name="Group 9">
            <a:extLst>
              <a:ext uri="{FF2B5EF4-FFF2-40B4-BE49-F238E27FC236}">
                <a16:creationId xmlns:a16="http://schemas.microsoft.com/office/drawing/2014/main" id="{3B5C8BDD-6A79-2C70-7313-90B11D4F11E8}"/>
              </a:ext>
            </a:extLst>
          </p:cNvPr>
          <p:cNvGrpSpPr/>
          <p:nvPr/>
        </p:nvGrpSpPr>
        <p:grpSpPr>
          <a:xfrm>
            <a:off x="2744236" y="4147457"/>
            <a:ext cx="1795107" cy="1415772"/>
            <a:chOff x="708608" y="4147457"/>
            <a:chExt cx="1795107" cy="1415772"/>
          </a:xfrm>
        </p:grpSpPr>
        <p:sp>
          <p:nvSpPr>
            <p:cNvPr id="11" name="TextBox 10">
              <a:extLst>
                <a:ext uri="{FF2B5EF4-FFF2-40B4-BE49-F238E27FC236}">
                  <a16:creationId xmlns:a16="http://schemas.microsoft.com/office/drawing/2014/main" id="{8D4F9AEF-978E-588C-25E4-205634CF442D}"/>
                </a:ext>
              </a:extLst>
            </p:cNvPr>
            <p:cNvSpPr txBox="1"/>
            <p:nvPr/>
          </p:nvSpPr>
          <p:spPr>
            <a:xfrm>
              <a:off x="708608" y="4147457"/>
              <a:ext cx="1657365" cy="830997"/>
            </a:xfrm>
            <a:prstGeom prst="rect">
              <a:avLst/>
            </a:prstGeom>
            <a:noFill/>
          </p:spPr>
          <p:txBody>
            <a:bodyPr wrap="square" rtlCol="0">
              <a:spAutoFit/>
            </a:bodyPr>
            <a:lstStyle/>
            <a:p>
              <a:r>
                <a:rPr lang="en-US" sz="4800" b="1" dirty="0">
                  <a:solidFill>
                    <a:srgbClr val="00AB4E"/>
                  </a:solidFill>
                </a:rPr>
                <a:t>$34M</a:t>
              </a:r>
            </a:p>
          </p:txBody>
        </p:sp>
        <p:sp>
          <p:nvSpPr>
            <p:cNvPr id="12" name="TextBox 11">
              <a:extLst>
                <a:ext uri="{FF2B5EF4-FFF2-40B4-BE49-F238E27FC236}">
                  <a16:creationId xmlns:a16="http://schemas.microsoft.com/office/drawing/2014/main" id="{9E7338E8-8F60-8092-0A7B-0228A6CEB0ED}"/>
                </a:ext>
              </a:extLst>
            </p:cNvPr>
            <p:cNvSpPr txBox="1"/>
            <p:nvPr/>
          </p:nvSpPr>
          <p:spPr>
            <a:xfrm>
              <a:off x="733116" y="4978454"/>
              <a:ext cx="1770599" cy="584775"/>
            </a:xfrm>
            <a:prstGeom prst="rect">
              <a:avLst/>
            </a:prstGeom>
            <a:noFill/>
          </p:spPr>
          <p:txBody>
            <a:bodyPr wrap="square" rtlCol="0">
              <a:spAutoFit/>
            </a:bodyPr>
            <a:lstStyle/>
            <a:p>
              <a:r>
                <a:rPr lang="en-US" sz="1600" dirty="0">
                  <a:solidFill>
                    <a:srgbClr val="00AB4E"/>
                  </a:solidFill>
                  <a:effectLst/>
                </a:rPr>
                <a:t>Engines, APUs and Parts in Inventory</a:t>
              </a:r>
              <a:endParaRPr lang="en-US" sz="1600" dirty="0">
                <a:solidFill>
                  <a:srgbClr val="00AB4E"/>
                </a:solidFill>
              </a:endParaRPr>
            </a:p>
          </p:txBody>
        </p:sp>
      </p:grpSp>
      <p:grpSp>
        <p:nvGrpSpPr>
          <p:cNvPr id="13" name="Group 12">
            <a:extLst>
              <a:ext uri="{FF2B5EF4-FFF2-40B4-BE49-F238E27FC236}">
                <a16:creationId xmlns:a16="http://schemas.microsoft.com/office/drawing/2014/main" id="{C9D897FC-043E-E698-3CFF-0C4577E011FA}"/>
              </a:ext>
            </a:extLst>
          </p:cNvPr>
          <p:cNvGrpSpPr/>
          <p:nvPr/>
        </p:nvGrpSpPr>
        <p:grpSpPr>
          <a:xfrm>
            <a:off x="4779864" y="4147457"/>
            <a:ext cx="1657365" cy="1415772"/>
            <a:chOff x="708608" y="4147457"/>
            <a:chExt cx="1657365" cy="1415772"/>
          </a:xfrm>
        </p:grpSpPr>
        <p:sp>
          <p:nvSpPr>
            <p:cNvPr id="14" name="TextBox 13">
              <a:extLst>
                <a:ext uri="{FF2B5EF4-FFF2-40B4-BE49-F238E27FC236}">
                  <a16:creationId xmlns:a16="http://schemas.microsoft.com/office/drawing/2014/main" id="{2511761B-4529-376E-8B35-ED7BA3AA5B1F}"/>
                </a:ext>
              </a:extLst>
            </p:cNvPr>
            <p:cNvSpPr txBox="1"/>
            <p:nvPr/>
          </p:nvSpPr>
          <p:spPr>
            <a:xfrm>
              <a:off x="708608" y="4147457"/>
              <a:ext cx="1657365" cy="830997"/>
            </a:xfrm>
            <a:prstGeom prst="rect">
              <a:avLst/>
            </a:prstGeom>
            <a:noFill/>
          </p:spPr>
          <p:txBody>
            <a:bodyPr wrap="square" rtlCol="0">
              <a:spAutoFit/>
            </a:bodyPr>
            <a:lstStyle/>
            <a:p>
              <a:r>
                <a:rPr lang="en-US" sz="4800" b="1" dirty="0">
                  <a:solidFill>
                    <a:srgbClr val="00AB4E"/>
                  </a:solidFill>
                </a:rPr>
                <a:t>28</a:t>
              </a:r>
            </a:p>
          </p:txBody>
        </p:sp>
        <p:sp>
          <p:nvSpPr>
            <p:cNvPr id="15" name="TextBox 14">
              <a:extLst>
                <a:ext uri="{FF2B5EF4-FFF2-40B4-BE49-F238E27FC236}">
                  <a16:creationId xmlns:a16="http://schemas.microsoft.com/office/drawing/2014/main" id="{22725B25-4877-4660-3E43-15CF4FCB8841}"/>
                </a:ext>
              </a:extLst>
            </p:cNvPr>
            <p:cNvSpPr txBox="1"/>
            <p:nvPr/>
          </p:nvSpPr>
          <p:spPr>
            <a:xfrm>
              <a:off x="733116" y="4978454"/>
              <a:ext cx="1632857" cy="584775"/>
            </a:xfrm>
            <a:prstGeom prst="rect">
              <a:avLst/>
            </a:prstGeom>
            <a:noFill/>
          </p:spPr>
          <p:txBody>
            <a:bodyPr wrap="square" rtlCol="0">
              <a:spAutoFit/>
            </a:bodyPr>
            <a:lstStyle/>
            <a:p>
              <a:r>
                <a:rPr lang="en-US" sz="1600" dirty="0">
                  <a:solidFill>
                    <a:srgbClr val="00AB4E"/>
                  </a:solidFill>
                  <a:effectLst/>
                </a:rPr>
                <a:t>Average Years of Experience</a:t>
              </a:r>
              <a:endParaRPr lang="en-US" sz="1600" dirty="0">
                <a:solidFill>
                  <a:srgbClr val="00AB4E"/>
                </a:solidFill>
              </a:endParaRPr>
            </a:p>
          </p:txBody>
        </p:sp>
      </p:grpSp>
      <p:grpSp>
        <p:nvGrpSpPr>
          <p:cNvPr id="16" name="Group 15">
            <a:extLst>
              <a:ext uri="{FF2B5EF4-FFF2-40B4-BE49-F238E27FC236}">
                <a16:creationId xmlns:a16="http://schemas.microsoft.com/office/drawing/2014/main" id="{0DD297AD-908F-6A26-7E05-D169926E1A96}"/>
              </a:ext>
            </a:extLst>
          </p:cNvPr>
          <p:cNvGrpSpPr/>
          <p:nvPr/>
        </p:nvGrpSpPr>
        <p:grpSpPr>
          <a:xfrm>
            <a:off x="6461737" y="4147457"/>
            <a:ext cx="1657365" cy="1415772"/>
            <a:chOff x="708608" y="4147457"/>
            <a:chExt cx="1657365" cy="1415772"/>
          </a:xfrm>
        </p:grpSpPr>
        <p:sp>
          <p:nvSpPr>
            <p:cNvPr id="17" name="TextBox 16">
              <a:extLst>
                <a:ext uri="{FF2B5EF4-FFF2-40B4-BE49-F238E27FC236}">
                  <a16:creationId xmlns:a16="http://schemas.microsoft.com/office/drawing/2014/main" id="{84C33E4F-54B4-E5CE-EE0E-237CDAB702E8}"/>
                </a:ext>
              </a:extLst>
            </p:cNvPr>
            <p:cNvSpPr txBox="1"/>
            <p:nvPr/>
          </p:nvSpPr>
          <p:spPr>
            <a:xfrm>
              <a:off x="708608" y="4147457"/>
              <a:ext cx="1657365" cy="830997"/>
            </a:xfrm>
            <a:prstGeom prst="rect">
              <a:avLst/>
            </a:prstGeom>
            <a:noFill/>
          </p:spPr>
          <p:txBody>
            <a:bodyPr wrap="square" rtlCol="0">
              <a:spAutoFit/>
            </a:bodyPr>
            <a:lstStyle/>
            <a:p>
              <a:r>
                <a:rPr lang="en-US" sz="4800" b="1" dirty="0">
                  <a:solidFill>
                    <a:srgbClr val="00AB4E"/>
                  </a:solidFill>
                </a:rPr>
                <a:t>24/7</a:t>
              </a:r>
            </a:p>
          </p:txBody>
        </p:sp>
        <p:sp>
          <p:nvSpPr>
            <p:cNvPr id="18" name="TextBox 17">
              <a:extLst>
                <a:ext uri="{FF2B5EF4-FFF2-40B4-BE49-F238E27FC236}">
                  <a16:creationId xmlns:a16="http://schemas.microsoft.com/office/drawing/2014/main" id="{872835DA-42EE-B8B1-17E9-30A392C7228A}"/>
                </a:ext>
              </a:extLst>
            </p:cNvPr>
            <p:cNvSpPr txBox="1"/>
            <p:nvPr/>
          </p:nvSpPr>
          <p:spPr>
            <a:xfrm>
              <a:off x="733116" y="4978454"/>
              <a:ext cx="1632857" cy="584775"/>
            </a:xfrm>
            <a:prstGeom prst="rect">
              <a:avLst/>
            </a:prstGeom>
            <a:noFill/>
          </p:spPr>
          <p:txBody>
            <a:bodyPr wrap="square" rtlCol="0">
              <a:spAutoFit/>
            </a:bodyPr>
            <a:lstStyle/>
            <a:p>
              <a:r>
                <a:rPr lang="en-US" sz="1600" dirty="0">
                  <a:solidFill>
                    <a:srgbClr val="00AB4E"/>
                  </a:solidFill>
                  <a:effectLst/>
                </a:rPr>
                <a:t>Support and AOG Assistance</a:t>
              </a:r>
              <a:endParaRPr lang="en-US" sz="1600" dirty="0">
                <a:solidFill>
                  <a:srgbClr val="00AB4E"/>
                </a:solidFill>
              </a:endParaRPr>
            </a:p>
          </p:txBody>
        </p:sp>
      </p:grpSp>
    </p:spTree>
    <p:extLst>
      <p:ext uri="{BB962C8B-B14F-4D97-AF65-F5344CB8AC3E}">
        <p14:creationId xmlns:p14="http://schemas.microsoft.com/office/powerpoint/2010/main" val="90603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8350" cy="1370347"/>
          </a:xfrm>
          <a:prstGeom prst="rect">
            <a:avLst/>
          </a:prstGeom>
          <a:gradFill flip="none" rotWithShape="1">
            <a:gsLst>
              <a:gs pos="0">
                <a:srgbClr val="00823B"/>
              </a:gs>
              <a:gs pos="100000">
                <a:srgbClr val="8CC63F"/>
              </a:gs>
              <a:gs pos="54000">
                <a:srgbClr val="00AB4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31520" y="1737360"/>
            <a:ext cx="10699422" cy="830997"/>
          </a:xfrm>
          <a:prstGeom prst="rect">
            <a:avLst/>
          </a:prstGeom>
        </p:spPr>
        <p:txBody>
          <a:bodyPr wrap="square">
            <a:spAutoFit/>
          </a:bodyPr>
          <a:lstStyle/>
          <a:p>
            <a:r>
              <a:rPr lang="en-US" dirty="0">
                <a:solidFill>
                  <a:srgbClr val="00AB4E"/>
                </a:solidFill>
                <a:cs typeface="Segoe UI" panose="020B0502040204020203" pitchFamily="34" charset="0"/>
              </a:rPr>
              <a:t>TFE731 engines and GTCP 36-100 and 36-150 APUs comprehensive engine coverage comparison to MSP and MSP Gold:</a:t>
            </a:r>
          </a:p>
        </p:txBody>
      </p:sp>
      <p:sp>
        <p:nvSpPr>
          <p:cNvPr id="7" name="TextBox 6"/>
          <p:cNvSpPr txBox="1"/>
          <p:nvPr/>
        </p:nvSpPr>
        <p:spPr>
          <a:xfrm>
            <a:off x="708608" y="461243"/>
            <a:ext cx="5113131"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EAP Coverage Comparison</a:t>
            </a:r>
          </a:p>
        </p:txBody>
      </p:sp>
      <p:pic>
        <p:nvPicPr>
          <p:cNvPr id="9" name="Picture 8" descr="Engine_Assurance_Program_logo_white.png">
            <a:extLst>
              <a:ext uri="{FF2B5EF4-FFF2-40B4-BE49-F238E27FC236}">
                <a16:creationId xmlns:a16="http://schemas.microsoft.com/office/drawing/2014/main" id="{5509B64B-8CFE-F94B-A0A4-DBFE6590A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pic>
        <p:nvPicPr>
          <p:cNvPr id="4" name="Picture 3">
            <a:extLst>
              <a:ext uri="{FF2B5EF4-FFF2-40B4-BE49-F238E27FC236}">
                <a16:creationId xmlns:a16="http://schemas.microsoft.com/office/drawing/2014/main" id="{3C945FA5-9C8F-6247-BF49-E378BEB5FA9A}"/>
              </a:ext>
            </a:extLst>
          </p:cNvPr>
          <p:cNvPicPr>
            <a:picLocks noChangeAspect="1"/>
          </p:cNvPicPr>
          <p:nvPr/>
        </p:nvPicPr>
        <p:blipFill>
          <a:blip r:embed="rId3"/>
          <a:stretch>
            <a:fillRect/>
          </a:stretch>
        </p:blipFill>
        <p:spPr>
          <a:xfrm>
            <a:off x="731520" y="2568357"/>
            <a:ext cx="7641771" cy="4114800"/>
          </a:xfrm>
          <a:prstGeom prst="rect">
            <a:avLst/>
          </a:prstGeom>
        </p:spPr>
      </p:pic>
    </p:spTree>
    <p:extLst>
      <p:ext uri="{BB962C8B-B14F-4D97-AF65-F5344CB8AC3E}">
        <p14:creationId xmlns:p14="http://schemas.microsoft.com/office/powerpoint/2010/main" val="58877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8350" cy="1370347"/>
          </a:xfrm>
          <a:prstGeom prst="rect">
            <a:avLst/>
          </a:prstGeom>
          <a:gradFill flip="none" rotWithShape="1">
            <a:gsLst>
              <a:gs pos="0">
                <a:srgbClr val="00823B"/>
              </a:gs>
              <a:gs pos="100000">
                <a:srgbClr val="8CC63F"/>
              </a:gs>
              <a:gs pos="54000">
                <a:srgbClr val="00AB4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31520" y="1737360"/>
            <a:ext cx="10699422" cy="830997"/>
          </a:xfrm>
          <a:prstGeom prst="rect">
            <a:avLst/>
          </a:prstGeom>
        </p:spPr>
        <p:txBody>
          <a:bodyPr wrap="square">
            <a:spAutoFit/>
          </a:bodyPr>
          <a:lstStyle/>
          <a:p>
            <a:r>
              <a:rPr lang="en-US" dirty="0">
                <a:solidFill>
                  <a:srgbClr val="00AB4E"/>
                </a:solidFill>
                <a:cs typeface="Segoe UI" panose="020B0502040204020203" pitchFamily="34" charset="0"/>
              </a:rPr>
              <a:t>TFE731 engines and GTCP 36-100 and 36-150 APUs comprehensive engine coverage comparison to MSP and MSP Gold:</a:t>
            </a:r>
          </a:p>
        </p:txBody>
      </p:sp>
      <p:sp>
        <p:nvSpPr>
          <p:cNvPr id="7" name="TextBox 6"/>
          <p:cNvSpPr txBox="1"/>
          <p:nvPr/>
        </p:nvSpPr>
        <p:spPr>
          <a:xfrm>
            <a:off x="708608" y="461243"/>
            <a:ext cx="5113131"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EAP Coverage Comparison</a:t>
            </a:r>
          </a:p>
        </p:txBody>
      </p:sp>
      <p:pic>
        <p:nvPicPr>
          <p:cNvPr id="9" name="Picture 8" descr="Engine_Assurance_Program_logo_white.png">
            <a:extLst>
              <a:ext uri="{FF2B5EF4-FFF2-40B4-BE49-F238E27FC236}">
                <a16:creationId xmlns:a16="http://schemas.microsoft.com/office/drawing/2014/main" id="{5509B64B-8CFE-F94B-A0A4-DBFE6590A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pic>
        <p:nvPicPr>
          <p:cNvPr id="10" name="Picture 9">
            <a:extLst>
              <a:ext uri="{FF2B5EF4-FFF2-40B4-BE49-F238E27FC236}">
                <a16:creationId xmlns:a16="http://schemas.microsoft.com/office/drawing/2014/main" id="{2CBCEE28-B482-974A-9286-9CD54BC548F7}"/>
              </a:ext>
            </a:extLst>
          </p:cNvPr>
          <p:cNvPicPr>
            <a:picLocks noChangeAspect="1"/>
          </p:cNvPicPr>
          <p:nvPr/>
        </p:nvPicPr>
        <p:blipFill>
          <a:blip r:embed="rId4"/>
          <a:stretch>
            <a:fillRect/>
          </a:stretch>
        </p:blipFill>
        <p:spPr>
          <a:xfrm>
            <a:off x="731520" y="2626972"/>
            <a:ext cx="7644384" cy="3267102"/>
          </a:xfrm>
          <a:prstGeom prst="rect">
            <a:avLst/>
          </a:prstGeom>
        </p:spPr>
      </p:pic>
    </p:spTree>
    <p:extLst>
      <p:ext uri="{BB962C8B-B14F-4D97-AF65-F5344CB8AC3E}">
        <p14:creationId xmlns:p14="http://schemas.microsoft.com/office/powerpoint/2010/main" val="26479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8350" cy="1370347"/>
          </a:xfrm>
          <a:prstGeom prst="rect">
            <a:avLst/>
          </a:prstGeom>
          <a:gradFill flip="none" rotWithShape="1">
            <a:gsLst>
              <a:gs pos="0">
                <a:srgbClr val="00823B"/>
              </a:gs>
              <a:gs pos="100000">
                <a:srgbClr val="8CC63F"/>
              </a:gs>
              <a:gs pos="54000">
                <a:srgbClr val="00AB4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31520" y="1737360"/>
            <a:ext cx="10699422" cy="830997"/>
          </a:xfrm>
          <a:prstGeom prst="rect">
            <a:avLst/>
          </a:prstGeom>
        </p:spPr>
        <p:txBody>
          <a:bodyPr wrap="square">
            <a:spAutoFit/>
          </a:bodyPr>
          <a:lstStyle/>
          <a:p>
            <a:r>
              <a:rPr lang="en-US" dirty="0">
                <a:solidFill>
                  <a:srgbClr val="00AB4E"/>
                </a:solidFill>
                <a:cs typeface="Segoe UI" panose="020B0502040204020203" pitchFamily="34" charset="0"/>
              </a:rPr>
              <a:t>TFE731 engines and GTCP 36-100 and 36-150 APUs comprehensive engine coverage comparison to MSP and MSP Gold:</a:t>
            </a:r>
          </a:p>
        </p:txBody>
      </p:sp>
      <p:sp>
        <p:nvSpPr>
          <p:cNvPr id="7" name="TextBox 6"/>
          <p:cNvSpPr txBox="1"/>
          <p:nvPr/>
        </p:nvSpPr>
        <p:spPr>
          <a:xfrm>
            <a:off x="708608" y="461243"/>
            <a:ext cx="5113131"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EAP Coverage Comparison</a:t>
            </a:r>
          </a:p>
        </p:txBody>
      </p:sp>
      <p:pic>
        <p:nvPicPr>
          <p:cNvPr id="9" name="Picture 8" descr="Engine_Assurance_Program_logo_white.png">
            <a:extLst>
              <a:ext uri="{FF2B5EF4-FFF2-40B4-BE49-F238E27FC236}">
                <a16:creationId xmlns:a16="http://schemas.microsoft.com/office/drawing/2014/main" id="{5509B64B-8CFE-F94B-A0A4-DBFE6590A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pic>
        <p:nvPicPr>
          <p:cNvPr id="4" name="Picture 3">
            <a:extLst>
              <a:ext uri="{FF2B5EF4-FFF2-40B4-BE49-F238E27FC236}">
                <a16:creationId xmlns:a16="http://schemas.microsoft.com/office/drawing/2014/main" id="{758810E6-A5D5-3243-8DEC-291110FA10A1}"/>
              </a:ext>
            </a:extLst>
          </p:cNvPr>
          <p:cNvPicPr>
            <a:picLocks noChangeAspect="1"/>
          </p:cNvPicPr>
          <p:nvPr/>
        </p:nvPicPr>
        <p:blipFill>
          <a:blip r:embed="rId3"/>
          <a:stretch>
            <a:fillRect/>
          </a:stretch>
        </p:blipFill>
        <p:spPr>
          <a:xfrm>
            <a:off x="731520" y="2626972"/>
            <a:ext cx="7644384" cy="1614342"/>
          </a:xfrm>
          <a:prstGeom prst="rect">
            <a:avLst/>
          </a:prstGeom>
        </p:spPr>
      </p:pic>
      <p:sp>
        <p:nvSpPr>
          <p:cNvPr id="5" name="TextBox 4">
            <a:extLst>
              <a:ext uri="{FF2B5EF4-FFF2-40B4-BE49-F238E27FC236}">
                <a16:creationId xmlns:a16="http://schemas.microsoft.com/office/drawing/2014/main" id="{05A98924-26AB-0B40-9BD6-A70C3AA2F421}"/>
              </a:ext>
            </a:extLst>
          </p:cNvPr>
          <p:cNvSpPr txBox="1"/>
          <p:nvPr/>
        </p:nvSpPr>
        <p:spPr>
          <a:xfrm>
            <a:off x="731520" y="4443046"/>
            <a:ext cx="7233138" cy="276999"/>
          </a:xfrm>
          <a:prstGeom prst="rect">
            <a:avLst/>
          </a:prstGeom>
          <a:noFill/>
        </p:spPr>
        <p:txBody>
          <a:bodyPr wrap="square" rtlCol="0">
            <a:spAutoFit/>
          </a:bodyPr>
          <a:lstStyle/>
          <a:p>
            <a:r>
              <a:rPr lang="en-US" sz="1200" dirty="0"/>
              <a:t>MSP and MSP Gold data from published Honeywell sources.</a:t>
            </a:r>
          </a:p>
        </p:txBody>
      </p:sp>
    </p:spTree>
    <p:extLst>
      <p:ext uri="{BB962C8B-B14F-4D97-AF65-F5344CB8AC3E}">
        <p14:creationId xmlns:p14="http://schemas.microsoft.com/office/powerpoint/2010/main" val="3153028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8350" cy="1370347"/>
          </a:xfrm>
          <a:prstGeom prst="rect">
            <a:avLst/>
          </a:prstGeom>
          <a:gradFill flip="none" rotWithShape="1">
            <a:gsLst>
              <a:gs pos="0">
                <a:srgbClr val="00823B"/>
              </a:gs>
              <a:gs pos="100000">
                <a:srgbClr val="8CC63F"/>
              </a:gs>
              <a:gs pos="54000">
                <a:srgbClr val="00AB4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1520" y="1737360"/>
            <a:ext cx="10690653" cy="1154162"/>
          </a:xfrm>
          <a:prstGeom prst="rect">
            <a:avLst/>
          </a:prstGeom>
        </p:spPr>
        <p:txBody>
          <a:bodyPr wrap="square">
            <a:spAutoFit/>
          </a:bodyPr>
          <a:lstStyle/>
          <a:p>
            <a:r>
              <a:rPr lang="en-US" sz="2300" dirty="0">
                <a:solidFill>
                  <a:srgbClr val="00AB4E"/>
                </a:solidFill>
              </a:rPr>
              <a:t>EAP focuses specifically on older engine platforms and our single source solution offers many customer advantages. EAP </a:t>
            </a:r>
            <a:r>
              <a:rPr lang="en-US" sz="2300" dirty="0">
                <a:solidFill>
                  <a:srgbClr val="00AB4E"/>
                </a:solidFill>
                <a:effectLst/>
              </a:rPr>
              <a:t>covers all variants of the Honeywell TFE731 as well as many Pratt &amp; Whitney, Rolls-Royce and General Electric engines and their APUs.</a:t>
            </a:r>
          </a:p>
        </p:txBody>
      </p:sp>
      <p:graphicFrame>
        <p:nvGraphicFramePr>
          <p:cNvPr id="14" name="Table 13">
            <a:extLst>
              <a:ext uri="{FF2B5EF4-FFF2-40B4-BE49-F238E27FC236}">
                <a16:creationId xmlns:a16="http://schemas.microsoft.com/office/drawing/2014/main" id="{1996C141-9ABE-435C-8407-DA4653F4B939}"/>
              </a:ext>
            </a:extLst>
          </p:cNvPr>
          <p:cNvGraphicFramePr>
            <a:graphicFrameLocks noGrp="1"/>
          </p:cNvGraphicFramePr>
          <p:nvPr>
            <p:extLst>
              <p:ext uri="{D42A27DB-BD31-4B8C-83A1-F6EECF244321}">
                <p14:modId xmlns:p14="http://schemas.microsoft.com/office/powerpoint/2010/main" val="3084050247"/>
              </p:ext>
            </p:extLst>
          </p:nvPr>
        </p:nvGraphicFramePr>
        <p:xfrm>
          <a:off x="776177" y="3234707"/>
          <a:ext cx="11209979" cy="3119263"/>
        </p:xfrm>
        <a:graphic>
          <a:graphicData uri="http://schemas.openxmlformats.org/drawingml/2006/table">
            <a:tbl>
              <a:tblPr>
                <a:tableStyleId>{5C22544A-7EE6-4342-B048-85BDC9FD1C3A}</a:tableStyleId>
              </a:tblPr>
              <a:tblGrid>
                <a:gridCol w="1284325">
                  <a:extLst>
                    <a:ext uri="{9D8B030D-6E8A-4147-A177-3AD203B41FA5}">
                      <a16:colId xmlns:a16="http://schemas.microsoft.com/office/drawing/2014/main" val="1773800183"/>
                    </a:ext>
                  </a:extLst>
                </a:gridCol>
                <a:gridCol w="1270000">
                  <a:extLst>
                    <a:ext uri="{9D8B030D-6E8A-4147-A177-3AD203B41FA5}">
                      <a16:colId xmlns:a16="http://schemas.microsoft.com/office/drawing/2014/main" val="3027226257"/>
                    </a:ext>
                  </a:extLst>
                </a:gridCol>
                <a:gridCol w="1280160">
                  <a:extLst>
                    <a:ext uri="{9D8B030D-6E8A-4147-A177-3AD203B41FA5}">
                      <a16:colId xmlns:a16="http://schemas.microsoft.com/office/drawing/2014/main" val="2479707603"/>
                    </a:ext>
                  </a:extLst>
                </a:gridCol>
                <a:gridCol w="1320800">
                  <a:extLst>
                    <a:ext uri="{9D8B030D-6E8A-4147-A177-3AD203B41FA5}">
                      <a16:colId xmlns:a16="http://schemas.microsoft.com/office/drawing/2014/main" val="879783586"/>
                    </a:ext>
                  </a:extLst>
                </a:gridCol>
                <a:gridCol w="1310640">
                  <a:extLst>
                    <a:ext uri="{9D8B030D-6E8A-4147-A177-3AD203B41FA5}">
                      <a16:colId xmlns:a16="http://schemas.microsoft.com/office/drawing/2014/main" val="3446537798"/>
                    </a:ext>
                  </a:extLst>
                </a:gridCol>
                <a:gridCol w="1310640">
                  <a:extLst>
                    <a:ext uri="{9D8B030D-6E8A-4147-A177-3AD203B41FA5}">
                      <a16:colId xmlns:a16="http://schemas.microsoft.com/office/drawing/2014/main" val="615575255"/>
                    </a:ext>
                  </a:extLst>
                </a:gridCol>
                <a:gridCol w="1391920">
                  <a:extLst>
                    <a:ext uri="{9D8B030D-6E8A-4147-A177-3AD203B41FA5}">
                      <a16:colId xmlns:a16="http://schemas.microsoft.com/office/drawing/2014/main" val="403057640"/>
                    </a:ext>
                  </a:extLst>
                </a:gridCol>
                <a:gridCol w="2041494">
                  <a:extLst>
                    <a:ext uri="{9D8B030D-6E8A-4147-A177-3AD203B41FA5}">
                      <a16:colId xmlns:a16="http://schemas.microsoft.com/office/drawing/2014/main" val="3726825741"/>
                    </a:ext>
                  </a:extLst>
                </a:gridCol>
              </a:tblGrid>
              <a:tr h="1814019">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TFE731-2</a:t>
                      </a:r>
                    </a:p>
                    <a:p>
                      <a:pPr marL="0" marR="0"/>
                      <a:r>
                        <a:rPr lang="en-US" sz="1200" dirty="0">
                          <a:effectLst/>
                          <a:latin typeface="+mn-lt"/>
                          <a:cs typeface="Segoe UI" panose="020B0502040204020203" pitchFamily="34" charset="0"/>
                        </a:rPr>
                        <a:t>Lear 31</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Falcon 10</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Lear 35</a:t>
                      </a:r>
                    </a:p>
                    <a:p>
                      <a:pPr marL="0" marR="0">
                        <a:lnSpc>
                          <a:spcPct val="115000"/>
                        </a:lnSpc>
                        <a:spcBef>
                          <a:spcPts val="0"/>
                        </a:spcBef>
                        <a:spcAft>
                          <a:spcPts val="0"/>
                        </a:spcAft>
                      </a:pP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TFE731-3</a:t>
                      </a:r>
                    </a:p>
                    <a:p>
                      <a:pPr marL="0" marR="0"/>
                      <a:r>
                        <a:rPr lang="en-US" sz="1200" dirty="0">
                          <a:effectLst/>
                          <a:latin typeface="+mn-lt"/>
                          <a:cs typeface="Segoe UI" panose="020B0502040204020203" pitchFamily="34" charset="0"/>
                        </a:rPr>
                        <a:t>Falcon 50</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Hawker 700</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Astra 1125/SP</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Citation III/VI </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Lear 55</a:t>
                      </a:r>
                    </a:p>
                    <a:p>
                      <a:pPr marL="0" marR="0"/>
                      <a:endParaRPr lang="en-US" sz="1200" dirty="0">
                        <a:effectLst/>
                        <a:latin typeface="+mn-lt"/>
                        <a:ea typeface="Times New Roman" panose="02020603050405020304" pitchFamily="18" charset="0"/>
                        <a:cs typeface="Segoe UI" panose="020B0502040204020203" pitchFamily="34" charset="0"/>
                      </a:endParaRPr>
                    </a:p>
                    <a:p>
                      <a:pPr marL="0" marR="0"/>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TFE731-4</a:t>
                      </a:r>
                    </a:p>
                    <a:p>
                      <a:pPr marL="0" marR="0"/>
                      <a:r>
                        <a:rPr lang="en-US" sz="1200" dirty="0">
                          <a:effectLst/>
                          <a:latin typeface="+mn-lt"/>
                          <a:cs typeface="Segoe UI" panose="020B0502040204020203" pitchFamily="34" charset="0"/>
                        </a:rPr>
                        <a:t>Falcon 50-4</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Citation VII</a:t>
                      </a:r>
                    </a:p>
                    <a:p>
                      <a:pPr marL="0" marR="0">
                        <a:lnSpc>
                          <a:spcPct val="115000"/>
                        </a:lnSpc>
                        <a:spcBef>
                          <a:spcPts val="0"/>
                        </a:spcBef>
                        <a:spcAft>
                          <a:spcPts val="0"/>
                        </a:spcAft>
                      </a:pP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TFE731-5</a:t>
                      </a:r>
                    </a:p>
                    <a:p>
                      <a:pPr marL="0" marR="0"/>
                      <a:r>
                        <a:rPr lang="en-US" sz="1200" dirty="0">
                          <a:effectLst/>
                          <a:latin typeface="+mn-lt"/>
                          <a:cs typeface="Segoe UI" panose="020B0502040204020203" pitchFamily="34" charset="0"/>
                        </a:rPr>
                        <a:t>Falcon 900B/C</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Falcon 20-5</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Hawker 800A/XP </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Hawker 850XP</a:t>
                      </a:r>
                    </a:p>
                    <a:p>
                      <a:pPr marL="0" marR="0"/>
                      <a:r>
                        <a:rPr lang="en-US" sz="1200" dirty="0">
                          <a:effectLst/>
                          <a:latin typeface="+mn-lt"/>
                          <a:cs typeface="Segoe UI" panose="020B0502040204020203" pitchFamily="34" charset="0"/>
                        </a:rPr>
                        <a:t> </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TFE731-20</a:t>
                      </a:r>
                    </a:p>
                    <a:p>
                      <a:pPr marL="0" marR="0"/>
                      <a:r>
                        <a:rPr lang="en-US" sz="1200" dirty="0">
                          <a:effectLst/>
                          <a:latin typeface="+mn-lt"/>
                          <a:cs typeface="Segoe UI" panose="020B0502040204020203" pitchFamily="34" charset="0"/>
                        </a:rPr>
                        <a:t>Lear 40/XR</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Lear 45/XR</a:t>
                      </a:r>
                    </a:p>
                    <a:p>
                      <a:pPr marL="0" marR="0">
                        <a:lnSpc>
                          <a:spcPct val="115000"/>
                        </a:lnSpc>
                        <a:spcBef>
                          <a:spcPts val="0"/>
                        </a:spcBef>
                        <a:spcAft>
                          <a:spcPts val="0"/>
                        </a:spcAft>
                      </a:pP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TFE731-40</a:t>
                      </a:r>
                    </a:p>
                    <a:p>
                      <a:pPr marL="0" marR="0">
                        <a:spcBef>
                          <a:spcPts val="0"/>
                        </a:spcBef>
                        <a:spcAft>
                          <a:spcPts val="0"/>
                        </a:spcAft>
                      </a:pPr>
                      <a:r>
                        <a:rPr lang="en-US" sz="1200" dirty="0">
                          <a:effectLst/>
                          <a:latin typeface="+mn-lt"/>
                          <a:cs typeface="Segoe UI" panose="020B0502040204020203" pitchFamily="34" charset="0"/>
                        </a:rPr>
                        <a:t>Astra SPX</a:t>
                      </a:r>
                    </a:p>
                    <a:p>
                      <a:pPr marL="0" marR="0">
                        <a:spcBef>
                          <a:spcPts val="0"/>
                        </a:spcBef>
                        <a:spcAft>
                          <a:spcPts val="0"/>
                        </a:spcAft>
                      </a:pPr>
                      <a:r>
                        <a:rPr lang="en-US" sz="1200" dirty="0">
                          <a:effectLst/>
                          <a:latin typeface="+mn-lt"/>
                          <a:cs typeface="Segoe UI" panose="020B0502040204020203" pitchFamily="34" charset="0"/>
                        </a:rPr>
                        <a:t>Falcon 50EX</a:t>
                      </a:r>
                    </a:p>
                    <a:p>
                      <a:pPr marL="0" marR="0">
                        <a:spcBef>
                          <a:spcPts val="0"/>
                        </a:spcBef>
                        <a:spcAft>
                          <a:spcPts val="0"/>
                        </a:spcAft>
                      </a:pPr>
                      <a:r>
                        <a:rPr lang="en-US" sz="1200" dirty="0">
                          <a:effectLst/>
                          <a:latin typeface="+mn-lt"/>
                          <a:cs typeface="Segoe UI" panose="020B0502040204020203" pitchFamily="34" charset="0"/>
                        </a:rPr>
                        <a:t>Gulfstream G100 </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Gulfstream G150</a:t>
                      </a:r>
                    </a:p>
                    <a:p>
                      <a:pPr marL="0" marR="0"/>
                      <a:r>
                        <a:rPr lang="en-US" sz="1200" dirty="0">
                          <a:effectLst/>
                          <a:latin typeface="+mn-lt"/>
                          <a:cs typeface="Segoe UI" panose="020B0502040204020203" pitchFamily="34" charset="0"/>
                        </a:rPr>
                        <a:t> </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TFE731-50R</a:t>
                      </a:r>
                    </a:p>
                    <a:p>
                      <a:pPr marL="0" marR="0"/>
                      <a:r>
                        <a:rPr lang="en-US" sz="1200" dirty="0">
                          <a:effectLst/>
                          <a:latin typeface="+mn-lt"/>
                          <a:cs typeface="Segoe UI" panose="020B0502040204020203" pitchFamily="34" charset="0"/>
                        </a:rPr>
                        <a:t>Hawker 900XP</a:t>
                      </a:r>
                    </a:p>
                    <a:p>
                      <a:pPr marL="0" marR="0"/>
                      <a:r>
                        <a:rPr lang="en-US" sz="1200" dirty="0">
                          <a:effectLst/>
                          <a:latin typeface="+mn-lt"/>
                          <a:cs typeface="Segoe UI" panose="020B0502040204020203" pitchFamily="34" charset="0"/>
                        </a:rPr>
                        <a:t> </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TFE731-60</a:t>
                      </a:r>
                    </a:p>
                    <a:p>
                      <a:pPr marL="0" marR="0"/>
                      <a:r>
                        <a:rPr lang="en-US" sz="1200" dirty="0">
                          <a:effectLst/>
                          <a:latin typeface="+mn-lt"/>
                          <a:cs typeface="Segoe UI" panose="020B0502040204020203" pitchFamily="34" charset="0"/>
                        </a:rPr>
                        <a:t>Falcon 900EX/LX</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9342261"/>
                  </a:ext>
                </a:extLst>
              </a:tr>
              <a:tr h="1110885">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Honeywell</a:t>
                      </a:r>
                    </a:p>
                    <a:p>
                      <a:pPr marL="0" marR="0">
                        <a:spcBef>
                          <a:spcPts val="0"/>
                        </a:spcBef>
                        <a:spcAft>
                          <a:spcPts val="0"/>
                        </a:spcAft>
                      </a:pPr>
                      <a:r>
                        <a:rPr lang="en-US" sz="1600" b="1" dirty="0">
                          <a:solidFill>
                            <a:srgbClr val="00AB4E"/>
                          </a:solidFill>
                          <a:effectLst/>
                          <a:latin typeface="+mn-lt"/>
                          <a:cs typeface="Segoe UI" panose="020B0502040204020203" pitchFamily="34" charset="0"/>
                        </a:rPr>
                        <a:t>CFE738-1-1B</a:t>
                      </a:r>
                    </a:p>
                    <a:p>
                      <a:pPr marL="0" marR="0"/>
                      <a:r>
                        <a:rPr lang="en-US" sz="1200" dirty="0">
                          <a:effectLst/>
                          <a:latin typeface="+mn-lt"/>
                          <a:cs typeface="Segoe UI" panose="020B0502040204020203" pitchFamily="34" charset="0"/>
                        </a:rPr>
                        <a:t>Falcon 2000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PW305 A/B</a:t>
                      </a:r>
                    </a:p>
                    <a:p>
                      <a:pPr marL="0" marR="0">
                        <a:spcBef>
                          <a:spcPts val="0"/>
                        </a:spcBef>
                        <a:spcAft>
                          <a:spcPts val="0"/>
                        </a:spcAft>
                      </a:pPr>
                      <a:r>
                        <a:rPr lang="en-US" sz="1200" dirty="0">
                          <a:effectLst/>
                          <a:latin typeface="+mn-lt"/>
                          <a:cs typeface="Segoe UI" panose="020B0502040204020203" pitchFamily="34" charset="0"/>
                        </a:rPr>
                        <a:t>Lear 60/XR</a:t>
                      </a:r>
                      <a:br>
                        <a:rPr lang="en-US" sz="1200" dirty="0">
                          <a:effectLst/>
                          <a:latin typeface="+mn-lt"/>
                          <a:cs typeface="Segoe UI" panose="020B0502040204020203" pitchFamily="34" charset="0"/>
                        </a:rPr>
                      </a:br>
                      <a:r>
                        <a:rPr lang="en-US" sz="1200" dirty="0">
                          <a:effectLst/>
                          <a:latin typeface="+mn-lt"/>
                          <a:cs typeface="Segoe UI" panose="020B0502040204020203" pitchFamily="34" charset="0"/>
                        </a:rPr>
                        <a:t>Hawker 1000 </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JT15D-4</a:t>
                      </a:r>
                    </a:p>
                    <a:p>
                      <a:pPr marL="0" marR="0">
                        <a:spcBef>
                          <a:spcPts val="0"/>
                        </a:spcBef>
                        <a:spcAft>
                          <a:spcPts val="0"/>
                        </a:spcAft>
                      </a:pPr>
                      <a:r>
                        <a:rPr lang="en-US" sz="1200" dirty="0">
                          <a:effectLst/>
                          <a:latin typeface="+mn-lt"/>
                          <a:cs typeface="Segoe UI" panose="020B0502040204020203" pitchFamily="34" charset="0"/>
                        </a:rPr>
                        <a:t>Citation II/SII </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Pratt &amp; Whitney</a:t>
                      </a:r>
                    </a:p>
                    <a:p>
                      <a:pPr marL="0" marR="0">
                        <a:spcBef>
                          <a:spcPts val="0"/>
                        </a:spcBef>
                        <a:spcAft>
                          <a:spcPts val="0"/>
                        </a:spcAft>
                      </a:pPr>
                      <a:r>
                        <a:rPr lang="en-US" sz="1600" b="1" dirty="0">
                          <a:solidFill>
                            <a:srgbClr val="00AB4E"/>
                          </a:solidFill>
                          <a:effectLst/>
                          <a:latin typeface="+mn-lt"/>
                          <a:cs typeface="Segoe UI" panose="020B0502040204020203" pitchFamily="34" charset="0"/>
                        </a:rPr>
                        <a:t>JT15D-5</a:t>
                      </a:r>
                    </a:p>
                    <a:p>
                      <a:pPr marL="0" marR="0">
                        <a:spcBef>
                          <a:spcPts val="0"/>
                        </a:spcBef>
                        <a:spcAft>
                          <a:spcPts val="0"/>
                        </a:spcAft>
                      </a:pPr>
                      <a:r>
                        <a:rPr lang="en-US" sz="1200" dirty="0" err="1">
                          <a:effectLst/>
                          <a:latin typeface="+mn-lt"/>
                          <a:cs typeface="Segoe UI" panose="020B0502040204020203" pitchFamily="34" charset="0"/>
                        </a:rPr>
                        <a:t>Beechjet</a:t>
                      </a:r>
                      <a:r>
                        <a:rPr lang="en-US" sz="1200" dirty="0">
                          <a:effectLst/>
                          <a:latin typeface="+mn-lt"/>
                          <a:cs typeface="Segoe UI" panose="020B0502040204020203" pitchFamily="34" charset="0"/>
                        </a:rPr>
                        <a:t> 400</a:t>
                      </a:r>
                    </a:p>
                    <a:p>
                      <a:pPr marL="0" marR="0">
                        <a:spcBef>
                          <a:spcPts val="0"/>
                        </a:spcBef>
                        <a:spcAft>
                          <a:spcPts val="0"/>
                        </a:spcAft>
                      </a:pPr>
                      <a:r>
                        <a:rPr lang="en-US" sz="1200" dirty="0">
                          <a:effectLst/>
                          <a:latin typeface="+mn-lt"/>
                          <a:cs typeface="Segoe UI" panose="020B0502040204020203" pitchFamily="34" charset="0"/>
                        </a:rPr>
                        <a:t>Citation V</a:t>
                      </a:r>
                    </a:p>
                    <a:p>
                      <a:pPr marL="0" marR="0">
                        <a:lnSpc>
                          <a:spcPct val="115000"/>
                        </a:lnSpc>
                        <a:spcBef>
                          <a:spcPts val="0"/>
                        </a:spcBef>
                        <a:spcAft>
                          <a:spcPts val="0"/>
                        </a:spcAft>
                      </a:pP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Rolls-Royce</a:t>
                      </a:r>
                    </a:p>
                    <a:p>
                      <a:pPr marL="0" marR="0">
                        <a:spcBef>
                          <a:spcPts val="0"/>
                        </a:spcBef>
                        <a:spcAft>
                          <a:spcPts val="0"/>
                        </a:spcAft>
                      </a:pPr>
                      <a:r>
                        <a:rPr lang="en-US" sz="1600" b="1" dirty="0">
                          <a:solidFill>
                            <a:srgbClr val="00AB4E"/>
                          </a:solidFill>
                          <a:effectLst/>
                          <a:latin typeface="+mn-lt"/>
                          <a:cs typeface="Segoe UI" panose="020B0502040204020203" pitchFamily="34" charset="0"/>
                        </a:rPr>
                        <a:t>AE3007C/C1</a:t>
                      </a:r>
                    </a:p>
                    <a:p>
                      <a:pPr marL="0" marR="0"/>
                      <a:r>
                        <a:rPr lang="en-US" sz="1200" dirty="0">
                          <a:effectLst/>
                          <a:latin typeface="+mn-lt"/>
                          <a:cs typeface="Segoe UI" panose="020B0502040204020203" pitchFamily="34" charset="0"/>
                        </a:rPr>
                        <a:t>Citation X</a:t>
                      </a:r>
                    </a:p>
                    <a:p>
                      <a:pPr marL="0" marR="0">
                        <a:lnSpc>
                          <a:spcPct val="115000"/>
                        </a:lnSpc>
                        <a:spcBef>
                          <a:spcPts val="0"/>
                        </a:spcBef>
                        <a:spcAft>
                          <a:spcPts val="0"/>
                        </a:spcAft>
                      </a:pPr>
                      <a:r>
                        <a:rPr lang="en-US" sz="1200" dirty="0">
                          <a:effectLst/>
                          <a:latin typeface="+mn-lt"/>
                          <a:cs typeface="Segoe UI" panose="020B0502040204020203" pitchFamily="34" charset="0"/>
                        </a:rPr>
                        <a:t> </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Rolls-Royce</a:t>
                      </a:r>
                    </a:p>
                    <a:p>
                      <a:pPr marL="0" marR="0">
                        <a:spcBef>
                          <a:spcPts val="0"/>
                        </a:spcBef>
                        <a:spcAft>
                          <a:spcPts val="0"/>
                        </a:spcAft>
                      </a:pPr>
                      <a:r>
                        <a:rPr lang="en-US" sz="1600" b="1" dirty="0">
                          <a:solidFill>
                            <a:srgbClr val="00AB4E"/>
                          </a:solidFill>
                          <a:effectLst/>
                          <a:latin typeface="+mn-lt"/>
                          <a:cs typeface="Segoe UI" panose="020B0502040204020203" pitchFamily="34" charset="0"/>
                        </a:rPr>
                        <a:t>AE3007A1E</a:t>
                      </a:r>
                    </a:p>
                    <a:p>
                      <a:pPr marL="0" marR="0"/>
                      <a:r>
                        <a:rPr lang="en-US" sz="1200" dirty="0">
                          <a:effectLst/>
                          <a:latin typeface="+mn-lt"/>
                          <a:cs typeface="Segoe UI" panose="020B0502040204020203" pitchFamily="34" charset="0"/>
                        </a:rPr>
                        <a:t>Legacy 600</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Rolls-Royce</a:t>
                      </a:r>
                    </a:p>
                    <a:p>
                      <a:pPr marL="0" marR="0">
                        <a:spcBef>
                          <a:spcPts val="0"/>
                        </a:spcBef>
                        <a:spcAft>
                          <a:spcPts val="0"/>
                        </a:spcAft>
                      </a:pPr>
                      <a:r>
                        <a:rPr lang="en-US" sz="1600" b="1" dirty="0">
                          <a:solidFill>
                            <a:srgbClr val="00AB4E"/>
                          </a:solidFill>
                          <a:effectLst/>
                          <a:latin typeface="+mn-lt"/>
                          <a:cs typeface="Segoe UI" panose="020B0502040204020203" pitchFamily="34" charset="0"/>
                        </a:rPr>
                        <a:t>TAY 611-8</a:t>
                      </a:r>
                    </a:p>
                    <a:p>
                      <a:pPr marL="0" marR="0">
                        <a:lnSpc>
                          <a:spcPct val="115000"/>
                        </a:lnSpc>
                        <a:spcBef>
                          <a:spcPts val="0"/>
                        </a:spcBef>
                        <a:spcAft>
                          <a:spcPts val="0"/>
                        </a:spcAft>
                      </a:pPr>
                      <a:r>
                        <a:rPr lang="en-US" sz="1200" dirty="0">
                          <a:effectLst/>
                          <a:latin typeface="+mn-lt"/>
                          <a:cs typeface="Segoe UI" panose="020B0502040204020203" pitchFamily="34" charset="0"/>
                        </a:rPr>
                        <a:t>Gulfstream GIV/SP</a:t>
                      </a: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rgbClr val="00AB4E"/>
                          </a:solidFill>
                          <a:effectLst/>
                          <a:latin typeface="+mn-lt"/>
                          <a:cs typeface="Segoe UI" panose="020B0502040204020203" pitchFamily="34" charset="0"/>
                        </a:rPr>
                        <a:t>General Electric</a:t>
                      </a:r>
                    </a:p>
                    <a:p>
                      <a:pPr marL="0" marR="0">
                        <a:spcBef>
                          <a:spcPts val="0"/>
                        </a:spcBef>
                        <a:spcAft>
                          <a:spcPts val="0"/>
                        </a:spcAft>
                      </a:pPr>
                      <a:r>
                        <a:rPr lang="en-US" sz="1600" b="1" dirty="0">
                          <a:solidFill>
                            <a:srgbClr val="00AB4E"/>
                          </a:solidFill>
                          <a:effectLst/>
                          <a:latin typeface="+mn-lt"/>
                          <a:cs typeface="Segoe UI" panose="020B0502040204020203" pitchFamily="34" charset="0"/>
                        </a:rPr>
                        <a:t>CF34-3A/-3A1/-3A2</a:t>
                      </a:r>
                    </a:p>
                    <a:p>
                      <a:pPr marL="0" marR="0">
                        <a:lnSpc>
                          <a:spcPct val="115000"/>
                        </a:lnSpc>
                        <a:spcBef>
                          <a:spcPts val="0"/>
                        </a:spcBef>
                        <a:spcAft>
                          <a:spcPts val="0"/>
                        </a:spcAft>
                      </a:pPr>
                      <a:r>
                        <a:rPr lang="en-US" sz="1200" dirty="0">
                          <a:effectLst/>
                          <a:latin typeface="+mn-lt"/>
                          <a:cs typeface="Segoe UI" panose="020B0502040204020203" pitchFamily="34" charset="0"/>
                        </a:rPr>
                        <a:t>Challenger 601-1A/3A/3AER/3R</a:t>
                      </a:r>
                      <a:endParaRPr lang="en-US" sz="1200" dirty="0">
                        <a:effectLst/>
                        <a:latin typeface="+mn-lt"/>
                        <a:ea typeface="Calibri" panose="020F0502020204030204" pitchFamily="34" charset="0"/>
                        <a:cs typeface="Segoe UI" panose="020B0502040204020203" pitchFamily="34" charset="0"/>
                      </a:endParaRPr>
                    </a:p>
                    <a:p>
                      <a:pPr marL="0" marR="0">
                        <a:lnSpc>
                          <a:spcPct val="115000"/>
                        </a:lnSpc>
                        <a:spcBef>
                          <a:spcPts val="0"/>
                        </a:spcBef>
                        <a:spcAft>
                          <a:spcPts val="0"/>
                        </a:spcAft>
                      </a:pPr>
                      <a:endParaRPr lang="en-US" sz="1200" dirty="0">
                        <a:effectLst/>
                        <a:latin typeface="+mn-lt"/>
                        <a:ea typeface="Calibri" panose="020F0502020204030204" pitchFamily="34"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032013"/>
                  </a:ext>
                </a:extLst>
              </a:tr>
              <a:tr h="194359">
                <a:tc gridSpan="7">
                  <a:txBody>
                    <a:bodyPr/>
                    <a:lstStyle/>
                    <a:p>
                      <a:pPr marL="0" marR="0"/>
                      <a:r>
                        <a:rPr lang="en-US" sz="1200" dirty="0">
                          <a:effectLst/>
                          <a:latin typeface="+mn-lt"/>
                          <a:cs typeface="Segoe UI" panose="020B0502040204020203" pitchFamily="34" charset="0"/>
                        </a:rPr>
                        <a:t>AND THEIR ASSOCIATED APUs</a:t>
                      </a:r>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lnT w="12700" cmpd="sng">
                      <a:noFill/>
                    </a:lnT>
                  </a:tcPr>
                </a:tc>
                <a:tc hMerge="1">
                  <a:txBody>
                    <a:bodyPr/>
                    <a:lstStyle/>
                    <a:p>
                      <a:endParaRPr lang="en-US"/>
                    </a:p>
                  </a:txBody>
                  <a:tcPr/>
                </a:tc>
                <a:tc hMerge="1">
                  <a:txBody>
                    <a:bodyPr/>
                    <a:lstStyle/>
                    <a:p>
                      <a:endParaRPr lang="en-US"/>
                    </a:p>
                  </a:txBody>
                  <a:tcPr/>
                </a:tc>
                <a:tc>
                  <a:txBody>
                    <a:bodyPr/>
                    <a:lstStyle/>
                    <a:p>
                      <a:pPr marL="0" marR="0"/>
                      <a:endParaRPr lang="en-US" sz="1200" dirty="0">
                        <a:effectLst/>
                        <a:latin typeface="+mn-lt"/>
                        <a:ea typeface="Times New Roman" panose="02020603050405020304" pitchFamily="18" charset="0"/>
                        <a:cs typeface="Segoe UI" panose="020B0502040204020203"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3785571"/>
                  </a:ext>
                </a:extLst>
              </a:tr>
            </a:tbl>
          </a:graphicData>
        </a:graphic>
      </p:graphicFrame>
      <p:pic>
        <p:nvPicPr>
          <p:cNvPr id="9" name="Picture 8" descr="Engine_Assurance_Program_logo_white.png">
            <a:extLst>
              <a:ext uri="{FF2B5EF4-FFF2-40B4-BE49-F238E27FC236}">
                <a16:creationId xmlns:a16="http://schemas.microsoft.com/office/drawing/2014/main" id="{25145410-A8E6-D24B-8988-CE065206E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sp>
        <p:nvSpPr>
          <p:cNvPr id="10" name="TextBox 9">
            <a:extLst>
              <a:ext uri="{FF2B5EF4-FFF2-40B4-BE49-F238E27FC236}">
                <a16:creationId xmlns:a16="http://schemas.microsoft.com/office/drawing/2014/main" id="{2F1397FA-5A44-F848-AE50-19C0DA284068}"/>
              </a:ext>
            </a:extLst>
          </p:cNvPr>
          <p:cNvSpPr txBox="1"/>
          <p:nvPr/>
        </p:nvSpPr>
        <p:spPr>
          <a:xfrm>
            <a:off x="708608" y="461243"/>
            <a:ext cx="2428870"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The Engines</a:t>
            </a:r>
          </a:p>
        </p:txBody>
      </p:sp>
    </p:spTree>
    <p:extLst>
      <p:ext uri="{BB962C8B-B14F-4D97-AF65-F5344CB8AC3E}">
        <p14:creationId xmlns:p14="http://schemas.microsoft.com/office/powerpoint/2010/main" val="3385267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8350" cy="1370347"/>
          </a:xfrm>
          <a:prstGeom prst="rect">
            <a:avLst/>
          </a:prstGeom>
          <a:gradFill flip="none" rotWithShape="1">
            <a:gsLst>
              <a:gs pos="0">
                <a:srgbClr val="00823B"/>
              </a:gs>
              <a:gs pos="100000">
                <a:srgbClr val="8CC63F"/>
              </a:gs>
              <a:gs pos="54000">
                <a:srgbClr val="00AB4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1520" y="1737360"/>
            <a:ext cx="10690653" cy="2727029"/>
          </a:xfrm>
          <a:prstGeom prst="rect">
            <a:avLst/>
          </a:prstGeom>
        </p:spPr>
        <p:txBody>
          <a:bodyPr wrap="square">
            <a:spAutoFit/>
          </a:bodyPr>
          <a:lstStyle/>
          <a:p>
            <a:r>
              <a:rPr lang="en-US" dirty="0">
                <a:solidFill>
                  <a:srgbClr val="00AB4E"/>
                </a:solidFill>
                <a:cs typeface="Segoe UI" panose="020B0502040204020203" pitchFamily="34" charset="0"/>
              </a:rPr>
              <a:t>With EAP’s oversight and expertise, these APUs can stay in service longer and will help maintain your aircraft’s value:</a:t>
            </a:r>
          </a:p>
          <a:p>
            <a:endParaRPr lang="en-US" sz="1800" dirty="0">
              <a:solidFill>
                <a:srgbClr val="00AB4E"/>
              </a:solidFill>
              <a:cs typeface="Segoe UI" panose="020B0502040204020203" pitchFamily="34" charset="0"/>
            </a:endParaRPr>
          </a:p>
          <a:p>
            <a:pPr>
              <a:lnSpc>
                <a:spcPct val="150000"/>
              </a:lnSpc>
            </a:pPr>
            <a:r>
              <a:rPr lang="en-US" sz="1800" dirty="0">
                <a:cs typeface="Segoe UI" panose="020B0502040204020203" pitchFamily="34" charset="0"/>
              </a:rPr>
              <a:t>GTCP 36-100</a:t>
            </a:r>
          </a:p>
          <a:p>
            <a:pPr>
              <a:lnSpc>
                <a:spcPct val="150000"/>
              </a:lnSpc>
            </a:pPr>
            <a:r>
              <a:rPr lang="en-US" sz="1800" dirty="0">
                <a:cs typeface="Segoe UI" panose="020B0502040204020203" pitchFamily="34" charset="0"/>
              </a:rPr>
              <a:t>GTCP 36-150</a:t>
            </a:r>
          </a:p>
          <a:p>
            <a:pPr>
              <a:lnSpc>
                <a:spcPct val="150000"/>
              </a:lnSpc>
            </a:pPr>
            <a:r>
              <a:rPr lang="en-US" sz="1800" dirty="0">
                <a:ea typeface="Calibri" panose="020F0502020204030204" pitchFamily="34" charset="0"/>
                <a:cs typeface="Segoe UI" panose="020B0502040204020203" pitchFamily="34" charset="0"/>
              </a:rPr>
              <a:t>T-62</a:t>
            </a:r>
          </a:p>
          <a:p>
            <a:pPr>
              <a:lnSpc>
                <a:spcPct val="150000"/>
              </a:lnSpc>
            </a:pPr>
            <a:r>
              <a:rPr lang="en-US" sz="1800" dirty="0">
                <a:ea typeface="Calibri" panose="020F0502020204030204" pitchFamily="34" charset="0"/>
                <a:cs typeface="Segoe UI" panose="020B0502040204020203" pitchFamily="34" charset="0"/>
              </a:rPr>
              <a:t>RE100</a:t>
            </a:r>
          </a:p>
        </p:txBody>
      </p:sp>
      <p:pic>
        <p:nvPicPr>
          <p:cNvPr id="9" name="Picture 8" descr="Engine_Assurance_Program_logo_white.png">
            <a:extLst>
              <a:ext uri="{FF2B5EF4-FFF2-40B4-BE49-F238E27FC236}">
                <a16:creationId xmlns:a16="http://schemas.microsoft.com/office/drawing/2014/main" id="{25145410-A8E6-D24B-8988-CE065206E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738" y="261257"/>
            <a:ext cx="2103526" cy="909897"/>
          </a:xfrm>
          <a:prstGeom prst="rect">
            <a:avLst/>
          </a:prstGeom>
        </p:spPr>
      </p:pic>
      <p:sp>
        <p:nvSpPr>
          <p:cNvPr id="10" name="TextBox 9">
            <a:extLst>
              <a:ext uri="{FF2B5EF4-FFF2-40B4-BE49-F238E27FC236}">
                <a16:creationId xmlns:a16="http://schemas.microsoft.com/office/drawing/2014/main" id="{2F1397FA-5A44-F848-AE50-19C0DA284068}"/>
              </a:ext>
            </a:extLst>
          </p:cNvPr>
          <p:cNvSpPr txBox="1"/>
          <p:nvPr/>
        </p:nvSpPr>
        <p:spPr>
          <a:xfrm>
            <a:off x="708608" y="461243"/>
            <a:ext cx="1968809" cy="646331"/>
          </a:xfrm>
          <a:prstGeom prst="rect">
            <a:avLst/>
          </a:prstGeom>
          <a:noFill/>
        </p:spPr>
        <p:txBody>
          <a:bodyPr wrap="none" rtlCol="0">
            <a:spAutoFit/>
          </a:bodyPr>
          <a:lstStyle/>
          <a:p>
            <a:r>
              <a:rPr lang="en-US" sz="3600" dirty="0">
                <a:solidFill>
                  <a:schemeClr val="bg1"/>
                </a:solidFill>
                <a:latin typeface="+mj-lt"/>
                <a:cs typeface="Segoe UI Light" panose="020B0502040204020203" pitchFamily="34" charset="0"/>
              </a:rPr>
              <a:t>The APUs</a:t>
            </a:r>
          </a:p>
        </p:txBody>
      </p:sp>
    </p:spTree>
    <p:extLst>
      <p:ext uri="{BB962C8B-B14F-4D97-AF65-F5344CB8AC3E}">
        <p14:creationId xmlns:p14="http://schemas.microsoft.com/office/powerpoint/2010/main" val="181690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5070</TotalTime>
  <Words>687</Words>
  <Application>Microsoft Office PowerPoint</Application>
  <PresentationFormat>Custom</PresentationFormat>
  <Paragraphs>142</Paragraphs>
  <Slides>11</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Segoe UI</vt:lpstr>
      <vt:lpstr>Segoe UI Light</vt:lpstr>
      <vt:lpstr>Segoe UI 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Zimmermann &amp;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Zimmermann</dc:creator>
  <cp:lastModifiedBy>EAP Admin</cp:lastModifiedBy>
  <cp:revision>116</cp:revision>
  <dcterms:created xsi:type="dcterms:W3CDTF">2016-04-04T19:13:20Z</dcterms:created>
  <dcterms:modified xsi:type="dcterms:W3CDTF">2024-03-19T21:13:35Z</dcterms:modified>
</cp:coreProperties>
</file>